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66" r:id="rId3"/>
    <p:sldId id="270" r:id="rId4"/>
    <p:sldId id="273" r:id="rId5"/>
    <p:sldId id="274" r:id="rId6"/>
    <p:sldId id="280" r:id="rId7"/>
    <p:sldId id="269" r:id="rId8"/>
    <p:sldId id="281" r:id="rId9"/>
    <p:sldId id="264" r:id="rId10"/>
    <p:sldId id="275" r:id="rId11"/>
    <p:sldId id="278" r:id="rId12"/>
    <p:sldId id="277" r:id="rId13"/>
    <p:sldId id="276" r:id="rId14"/>
    <p:sldId id="262" r:id="rId1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934"/>
    <a:srgbClr val="375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43"/>
    <p:restoredTop sz="94704"/>
  </p:normalViewPr>
  <p:slideViewPr>
    <p:cSldViewPr>
      <p:cViewPr varScale="1">
        <p:scale>
          <a:sx n="100" d="100"/>
          <a:sy n="100" d="100"/>
        </p:scale>
        <p:origin x="211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C2BE01-7339-3744-97F5-0975CBD4BAA7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E1E51DE-CC90-3D42-A759-3022711274D1}">
      <dgm:prSet custT="1"/>
      <dgm:spPr/>
      <dgm:t>
        <a:bodyPr anchor="ctr"/>
        <a:lstStyle/>
        <a:p>
          <a:r>
            <a:rPr lang="pt-PT" sz="1800" b="1" i="0" dirty="0">
              <a:solidFill>
                <a:srgbClr val="273934"/>
              </a:solidFill>
            </a:rPr>
            <a:t>O QUE É?</a:t>
          </a:r>
          <a:endParaRPr lang="pt-PT" sz="1800" b="1" dirty="0">
            <a:solidFill>
              <a:srgbClr val="273934"/>
            </a:solidFill>
          </a:endParaRPr>
        </a:p>
      </dgm:t>
    </dgm:pt>
    <dgm:pt modelId="{42642BC2-94AC-BB44-A87B-7BD2605AA11F}" type="parTrans" cxnId="{14B93265-FC64-814A-B3CB-404C5D3832F1}">
      <dgm:prSet/>
      <dgm:spPr/>
      <dgm:t>
        <a:bodyPr/>
        <a:lstStyle/>
        <a:p>
          <a:endParaRPr lang="pt-PT">
            <a:solidFill>
              <a:srgbClr val="273934"/>
            </a:solidFill>
          </a:endParaRPr>
        </a:p>
      </dgm:t>
    </dgm:pt>
    <dgm:pt modelId="{5B66A2F5-4FCD-7F4C-83D3-343CA10A074C}" type="sibTrans" cxnId="{14B93265-FC64-814A-B3CB-404C5D3832F1}">
      <dgm:prSet/>
      <dgm:spPr/>
      <dgm:t>
        <a:bodyPr/>
        <a:lstStyle/>
        <a:p>
          <a:endParaRPr lang="pt-PT">
            <a:solidFill>
              <a:srgbClr val="273934"/>
            </a:solidFill>
          </a:endParaRPr>
        </a:p>
      </dgm:t>
    </dgm:pt>
    <dgm:pt modelId="{3AE69254-5F4A-F24E-8507-EC7AF5EC9128}">
      <dgm:prSet custT="1"/>
      <dgm:spPr/>
      <dgm:t>
        <a:bodyPr anchor="ctr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i="0" kern="1200" dirty="0">
              <a:solidFill>
                <a:srgbClr val="273934"/>
              </a:solidFill>
              <a:latin typeface="Arial" panose="020B0604020202020204"/>
              <a:ea typeface="+mn-ea"/>
              <a:cs typeface="+mn-cs"/>
            </a:rPr>
            <a:t>A QUEM SE DIRIGE?</a:t>
          </a:r>
        </a:p>
      </dgm:t>
    </dgm:pt>
    <dgm:pt modelId="{AC0BC108-C1F4-EC43-9AC5-CAC9D2494F94}" type="parTrans" cxnId="{740E18EA-C927-7D42-97FE-7D91E81E41DE}">
      <dgm:prSet/>
      <dgm:spPr/>
      <dgm:t>
        <a:bodyPr/>
        <a:lstStyle/>
        <a:p>
          <a:endParaRPr lang="pt-PT">
            <a:solidFill>
              <a:srgbClr val="273934"/>
            </a:solidFill>
          </a:endParaRPr>
        </a:p>
      </dgm:t>
    </dgm:pt>
    <dgm:pt modelId="{F21FB6E7-59A8-A64C-B53A-9B87FC4F4BAF}" type="sibTrans" cxnId="{740E18EA-C927-7D42-97FE-7D91E81E41DE}">
      <dgm:prSet/>
      <dgm:spPr/>
      <dgm:t>
        <a:bodyPr/>
        <a:lstStyle/>
        <a:p>
          <a:endParaRPr lang="pt-PT">
            <a:solidFill>
              <a:srgbClr val="273934"/>
            </a:solidFill>
          </a:endParaRPr>
        </a:p>
      </dgm:t>
    </dgm:pt>
    <dgm:pt modelId="{8A5AF1F4-387B-EE4D-8E06-C009BF6E55A2}">
      <dgm:prSet custT="1"/>
      <dgm:spPr/>
      <dgm:t>
        <a:bodyPr anchor="ctr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i="0" kern="1200" dirty="0">
              <a:solidFill>
                <a:srgbClr val="273934"/>
              </a:solidFill>
              <a:latin typeface="Arial" panose="020B0604020202020204"/>
              <a:ea typeface="+mn-ea"/>
              <a:cs typeface="+mn-cs"/>
            </a:rPr>
            <a:t>QUAL VALOR DO ORÇAMENTO?</a:t>
          </a:r>
        </a:p>
      </dgm:t>
    </dgm:pt>
    <dgm:pt modelId="{5F8BAE4D-AD40-EF45-91DD-7D4EA1FB84D9}" type="parTrans" cxnId="{49079454-8552-B24D-868E-51FEE5C81436}">
      <dgm:prSet/>
      <dgm:spPr/>
      <dgm:t>
        <a:bodyPr/>
        <a:lstStyle/>
        <a:p>
          <a:endParaRPr lang="pt-PT">
            <a:solidFill>
              <a:srgbClr val="273934"/>
            </a:solidFill>
          </a:endParaRPr>
        </a:p>
      </dgm:t>
    </dgm:pt>
    <dgm:pt modelId="{4DE9AA93-754C-E748-9497-9A86F8952AD2}" type="sibTrans" cxnId="{49079454-8552-B24D-868E-51FEE5C81436}">
      <dgm:prSet/>
      <dgm:spPr/>
      <dgm:t>
        <a:bodyPr/>
        <a:lstStyle/>
        <a:p>
          <a:endParaRPr lang="pt-PT">
            <a:solidFill>
              <a:srgbClr val="273934"/>
            </a:solidFill>
          </a:endParaRPr>
        </a:p>
      </dgm:t>
    </dgm:pt>
    <dgm:pt modelId="{C45AD11D-8779-764A-BEB6-C738A78CF7FF}">
      <dgm:prSet/>
      <dgm:spPr/>
      <dgm:t>
        <a:bodyPr anchor="ctr"/>
        <a:lstStyle/>
        <a:p>
          <a:r>
            <a:rPr lang="pt-PT" sz="1600" dirty="0">
              <a:solidFill>
                <a:srgbClr val="273934"/>
              </a:solidFill>
            </a:rPr>
            <a:t>É uma iniciativa que permite aos alunos participarem ativamente nas decisões da Escola, através de um processo democrático, com várias etapas e que, no final, vai permitir melhorar cada um dos estabelecimentos de ensino, com as ideias de quem lá estuda.</a:t>
          </a:r>
        </a:p>
      </dgm:t>
    </dgm:pt>
    <dgm:pt modelId="{7656E5CB-452F-5D48-95C1-9ACA6E94100A}" type="parTrans" cxnId="{C61DAF9E-8529-F144-ADB9-719AA018ED3B}">
      <dgm:prSet/>
      <dgm:spPr/>
      <dgm:t>
        <a:bodyPr/>
        <a:lstStyle/>
        <a:p>
          <a:endParaRPr lang="pt-PT">
            <a:solidFill>
              <a:srgbClr val="273934"/>
            </a:solidFill>
          </a:endParaRPr>
        </a:p>
      </dgm:t>
    </dgm:pt>
    <dgm:pt modelId="{828C1ED2-CB45-764C-B54B-AAB3CF562C7F}" type="sibTrans" cxnId="{C61DAF9E-8529-F144-ADB9-719AA018ED3B}">
      <dgm:prSet/>
      <dgm:spPr/>
      <dgm:t>
        <a:bodyPr/>
        <a:lstStyle/>
        <a:p>
          <a:endParaRPr lang="pt-PT">
            <a:solidFill>
              <a:srgbClr val="273934"/>
            </a:solidFill>
          </a:endParaRPr>
        </a:p>
      </dgm:t>
    </dgm:pt>
    <dgm:pt modelId="{845CD582-3EBE-7749-BA1B-7375985BA64B}">
      <dgm:prSet custT="1"/>
      <dgm:spPr/>
      <dgm:t>
        <a:bodyPr anchor="ctr"/>
        <a:lstStyle/>
        <a:p>
          <a:pPr marL="180975" lvl="1" indent="-1301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/>
          </a:pPr>
          <a:r>
            <a:rPr lang="pt-PT" sz="1600" kern="1200" dirty="0">
              <a:solidFill>
                <a:srgbClr val="273934"/>
              </a:solidFill>
            </a:rPr>
            <a:t>O OPE dirige-se a alunos do 3.º ciclo do ensino básico que frequentem estabelecimentos públicos de ensino</a:t>
          </a:r>
        </a:p>
      </dgm:t>
    </dgm:pt>
    <dgm:pt modelId="{9055D71F-641F-1940-A42C-688DAA7303B9}" type="parTrans" cxnId="{E89B56CB-7B5C-B746-8944-9CC212EBC317}">
      <dgm:prSet/>
      <dgm:spPr/>
      <dgm:t>
        <a:bodyPr/>
        <a:lstStyle/>
        <a:p>
          <a:endParaRPr lang="pt-PT">
            <a:solidFill>
              <a:srgbClr val="273934"/>
            </a:solidFill>
          </a:endParaRPr>
        </a:p>
      </dgm:t>
    </dgm:pt>
    <dgm:pt modelId="{C7321439-A7FD-7A40-B529-2FA7D12C13E9}" type="sibTrans" cxnId="{E89B56CB-7B5C-B746-8944-9CC212EBC317}">
      <dgm:prSet/>
      <dgm:spPr/>
      <dgm:t>
        <a:bodyPr/>
        <a:lstStyle/>
        <a:p>
          <a:endParaRPr lang="pt-PT">
            <a:solidFill>
              <a:srgbClr val="273934"/>
            </a:solidFill>
          </a:endParaRPr>
        </a:p>
      </dgm:t>
    </dgm:pt>
    <dgm:pt modelId="{7BD252AE-B3B4-114A-8524-E9726E8DC986}">
      <dgm:prSet custT="1"/>
      <dgm:spPr/>
      <dgm:t>
        <a:bodyPr anchor="ctr"/>
        <a:lstStyle/>
        <a:p>
          <a:pPr marL="180975" lvl="1" indent="-1682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tabLst/>
          </a:pPr>
          <a:r>
            <a:rPr lang="pt-PT" sz="1600" kern="1200" dirty="0">
              <a:solidFill>
                <a:srgbClr val="273934"/>
              </a:solidFill>
            </a:rPr>
            <a:t>Para o Orçamento Participativo das Escolas é transferida uma verba adicional de 1 euro por aluno. Nas escolas com menos alunos, o valor mínimo do OPE é de 500 euros.</a:t>
          </a:r>
        </a:p>
      </dgm:t>
    </dgm:pt>
    <dgm:pt modelId="{A1D9E40B-07D1-7B48-97E1-7F6FCDFADE4B}" type="parTrans" cxnId="{185DF4F5-56EC-2141-A19A-37732834035F}">
      <dgm:prSet/>
      <dgm:spPr/>
      <dgm:t>
        <a:bodyPr/>
        <a:lstStyle/>
        <a:p>
          <a:endParaRPr lang="pt-PT">
            <a:solidFill>
              <a:srgbClr val="273934"/>
            </a:solidFill>
          </a:endParaRPr>
        </a:p>
      </dgm:t>
    </dgm:pt>
    <dgm:pt modelId="{75FCF7A9-3253-B94F-ACCD-948764A59374}" type="sibTrans" cxnId="{185DF4F5-56EC-2141-A19A-37732834035F}">
      <dgm:prSet/>
      <dgm:spPr/>
      <dgm:t>
        <a:bodyPr/>
        <a:lstStyle/>
        <a:p>
          <a:endParaRPr lang="pt-PT">
            <a:solidFill>
              <a:srgbClr val="273934"/>
            </a:solidFill>
          </a:endParaRPr>
        </a:p>
      </dgm:t>
    </dgm:pt>
    <dgm:pt modelId="{13C9D6FB-CC48-EA4F-B553-BFEBD137DDDB}" type="pres">
      <dgm:prSet presAssocID="{F4C2BE01-7339-3744-97F5-0975CBD4BAA7}" presName="linearFlow" presStyleCnt="0">
        <dgm:presLayoutVars>
          <dgm:dir/>
          <dgm:resizeHandles val="exact"/>
        </dgm:presLayoutVars>
      </dgm:prSet>
      <dgm:spPr/>
    </dgm:pt>
    <dgm:pt modelId="{37F312AC-B815-8D4F-B573-15293F8E660E}" type="pres">
      <dgm:prSet presAssocID="{CE1E51DE-CC90-3D42-A759-3022711274D1}" presName="composite" presStyleCnt="0"/>
      <dgm:spPr/>
    </dgm:pt>
    <dgm:pt modelId="{125FCB79-826E-C04D-843A-FF5FCDAD32C1}" type="pres">
      <dgm:prSet presAssocID="{CE1E51DE-CC90-3D42-A759-3022711274D1}" presName="imgShp" presStyleLbl="fgImgPlace1" presStyleIdx="0" presStyleCnt="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CF26230-5221-FB4F-B63C-528AC350B520}" type="pres">
      <dgm:prSet presAssocID="{CE1E51DE-CC90-3D42-A759-3022711274D1}" presName="txShp" presStyleLbl="node1" presStyleIdx="0" presStyleCnt="3">
        <dgm:presLayoutVars>
          <dgm:bulletEnabled val="1"/>
        </dgm:presLayoutVars>
      </dgm:prSet>
      <dgm:spPr/>
    </dgm:pt>
    <dgm:pt modelId="{996B1EFB-4EA6-D34D-95DC-3877DD6A77FB}" type="pres">
      <dgm:prSet presAssocID="{5B66A2F5-4FCD-7F4C-83D3-343CA10A074C}" presName="spacing" presStyleCnt="0"/>
      <dgm:spPr/>
    </dgm:pt>
    <dgm:pt modelId="{3B34BF16-40F5-1E4C-A00B-B2C640E00EE7}" type="pres">
      <dgm:prSet presAssocID="{3AE69254-5F4A-F24E-8507-EC7AF5EC9128}" presName="composite" presStyleCnt="0"/>
      <dgm:spPr/>
    </dgm:pt>
    <dgm:pt modelId="{1F18F104-1300-D842-98B2-3400191C6B84}" type="pres">
      <dgm:prSet presAssocID="{3AE69254-5F4A-F24E-8507-EC7AF5EC9128}" presName="imgShp" presStyleLbl="fgImgPlace1" presStyleIdx="1" presStyleCnt="3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56C7AB1-1FCA-0741-8610-CA60D4724343}" type="pres">
      <dgm:prSet presAssocID="{3AE69254-5F4A-F24E-8507-EC7AF5EC9128}" presName="txShp" presStyleLbl="node1" presStyleIdx="1" presStyleCnt="3">
        <dgm:presLayoutVars>
          <dgm:bulletEnabled val="1"/>
        </dgm:presLayoutVars>
      </dgm:prSet>
      <dgm:spPr/>
    </dgm:pt>
    <dgm:pt modelId="{8F5F1533-AC93-A84F-B252-5D20B0F50B18}" type="pres">
      <dgm:prSet presAssocID="{F21FB6E7-59A8-A64C-B53A-9B87FC4F4BAF}" presName="spacing" presStyleCnt="0"/>
      <dgm:spPr/>
    </dgm:pt>
    <dgm:pt modelId="{918E6BB8-25B5-8B43-B1AB-5CF66954E726}" type="pres">
      <dgm:prSet presAssocID="{8A5AF1F4-387B-EE4D-8E06-C009BF6E55A2}" presName="composite" presStyleCnt="0"/>
      <dgm:spPr/>
    </dgm:pt>
    <dgm:pt modelId="{54F23AE3-B6E5-1047-9FA8-ADD1ACE0C628}" type="pres">
      <dgm:prSet presAssocID="{8A5AF1F4-387B-EE4D-8E06-C009BF6E55A2}" presName="imgShp" presStyleLbl="fgImgPlace1" presStyleIdx="2" presStyleCnt="3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8BC4BA4-2188-F34D-872A-A0C17359BC1A}" type="pres">
      <dgm:prSet presAssocID="{8A5AF1F4-387B-EE4D-8E06-C009BF6E55A2}" presName="txShp" presStyleLbl="node1" presStyleIdx="2" presStyleCnt="3">
        <dgm:presLayoutVars>
          <dgm:bulletEnabled val="1"/>
        </dgm:presLayoutVars>
      </dgm:prSet>
      <dgm:spPr/>
    </dgm:pt>
  </dgm:ptLst>
  <dgm:cxnLst>
    <dgm:cxn modelId="{A7E36245-CB63-474F-B25E-90CA4A3E73CC}" type="presOf" srcId="{3AE69254-5F4A-F24E-8507-EC7AF5EC9128}" destId="{E56C7AB1-1FCA-0741-8610-CA60D4724343}" srcOrd="0" destOrd="0" presId="urn:microsoft.com/office/officeart/2005/8/layout/vList3#1"/>
    <dgm:cxn modelId="{49079454-8552-B24D-868E-51FEE5C81436}" srcId="{F4C2BE01-7339-3744-97F5-0975CBD4BAA7}" destId="{8A5AF1F4-387B-EE4D-8E06-C009BF6E55A2}" srcOrd="2" destOrd="0" parTransId="{5F8BAE4D-AD40-EF45-91DD-7D4EA1FB84D9}" sibTransId="{4DE9AA93-754C-E748-9497-9A86F8952AD2}"/>
    <dgm:cxn modelId="{14B93265-FC64-814A-B3CB-404C5D3832F1}" srcId="{F4C2BE01-7339-3744-97F5-0975CBD4BAA7}" destId="{CE1E51DE-CC90-3D42-A759-3022711274D1}" srcOrd="0" destOrd="0" parTransId="{42642BC2-94AC-BB44-A87B-7BD2605AA11F}" sibTransId="{5B66A2F5-4FCD-7F4C-83D3-343CA10A074C}"/>
    <dgm:cxn modelId="{68791569-1488-274D-923A-E9A82773E1C3}" type="presOf" srcId="{CE1E51DE-CC90-3D42-A759-3022711274D1}" destId="{7CF26230-5221-FB4F-B63C-528AC350B520}" srcOrd="0" destOrd="0" presId="urn:microsoft.com/office/officeart/2005/8/layout/vList3#1"/>
    <dgm:cxn modelId="{13FE3379-CCA2-144B-B8C9-796C4ECF467C}" type="presOf" srcId="{F4C2BE01-7339-3744-97F5-0975CBD4BAA7}" destId="{13C9D6FB-CC48-EA4F-B553-BFEBD137DDDB}" srcOrd="0" destOrd="0" presId="urn:microsoft.com/office/officeart/2005/8/layout/vList3#1"/>
    <dgm:cxn modelId="{BCC08093-C3C6-9A44-A55C-83D591C1B340}" type="presOf" srcId="{8A5AF1F4-387B-EE4D-8E06-C009BF6E55A2}" destId="{68BC4BA4-2188-F34D-872A-A0C17359BC1A}" srcOrd="0" destOrd="0" presId="urn:microsoft.com/office/officeart/2005/8/layout/vList3#1"/>
    <dgm:cxn modelId="{C61DAF9E-8529-F144-ADB9-719AA018ED3B}" srcId="{CE1E51DE-CC90-3D42-A759-3022711274D1}" destId="{C45AD11D-8779-764A-BEB6-C738A78CF7FF}" srcOrd="0" destOrd="0" parTransId="{7656E5CB-452F-5D48-95C1-9ACA6E94100A}" sibTransId="{828C1ED2-CB45-764C-B54B-AAB3CF562C7F}"/>
    <dgm:cxn modelId="{6D59EFA3-AD3E-7D47-90FA-0342E3C2D2DD}" type="presOf" srcId="{7BD252AE-B3B4-114A-8524-E9726E8DC986}" destId="{68BC4BA4-2188-F34D-872A-A0C17359BC1A}" srcOrd="0" destOrd="1" presId="urn:microsoft.com/office/officeart/2005/8/layout/vList3#1"/>
    <dgm:cxn modelId="{E2F2A5B5-115F-3F48-AE26-C69EA89C9604}" type="presOf" srcId="{845CD582-3EBE-7749-BA1B-7375985BA64B}" destId="{E56C7AB1-1FCA-0741-8610-CA60D4724343}" srcOrd="0" destOrd="1" presId="urn:microsoft.com/office/officeart/2005/8/layout/vList3#1"/>
    <dgm:cxn modelId="{E89B56CB-7B5C-B746-8944-9CC212EBC317}" srcId="{3AE69254-5F4A-F24E-8507-EC7AF5EC9128}" destId="{845CD582-3EBE-7749-BA1B-7375985BA64B}" srcOrd="0" destOrd="0" parTransId="{9055D71F-641F-1940-A42C-688DAA7303B9}" sibTransId="{C7321439-A7FD-7A40-B529-2FA7D12C13E9}"/>
    <dgm:cxn modelId="{740E18EA-C927-7D42-97FE-7D91E81E41DE}" srcId="{F4C2BE01-7339-3744-97F5-0975CBD4BAA7}" destId="{3AE69254-5F4A-F24E-8507-EC7AF5EC9128}" srcOrd="1" destOrd="0" parTransId="{AC0BC108-C1F4-EC43-9AC5-CAC9D2494F94}" sibTransId="{F21FB6E7-59A8-A64C-B53A-9B87FC4F4BAF}"/>
    <dgm:cxn modelId="{286CC3F5-4D97-7141-85B5-12613FA05DB7}" type="presOf" srcId="{C45AD11D-8779-764A-BEB6-C738A78CF7FF}" destId="{7CF26230-5221-FB4F-B63C-528AC350B520}" srcOrd="0" destOrd="1" presId="urn:microsoft.com/office/officeart/2005/8/layout/vList3#1"/>
    <dgm:cxn modelId="{185DF4F5-56EC-2141-A19A-37732834035F}" srcId="{8A5AF1F4-387B-EE4D-8E06-C009BF6E55A2}" destId="{7BD252AE-B3B4-114A-8524-E9726E8DC986}" srcOrd="0" destOrd="0" parTransId="{A1D9E40B-07D1-7B48-97E1-7F6FCDFADE4B}" sibTransId="{75FCF7A9-3253-B94F-ACCD-948764A59374}"/>
    <dgm:cxn modelId="{81D3788B-9EA4-D449-AD6A-2B89FC4C1225}" type="presParOf" srcId="{13C9D6FB-CC48-EA4F-B553-BFEBD137DDDB}" destId="{37F312AC-B815-8D4F-B573-15293F8E660E}" srcOrd="0" destOrd="0" presId="urn:microsoft.com/office/officeart/2005/8/layout/vList3#1"/>
    <dgm:cxn modelId="{C2E50F29-90CF-B14A-81BA-BE977C724C42}" type="presParOf" srcId="{37F312AC-B815-8D4F-B573-15293F8E660E}" destId="{125FCB79-826E-C04D-843A-FF5FCDAD32C1}" srcOrd="0" destOrd="0" presId="urn:microsoft.com/office/officeart/2005/8/layout/vList3#1"/>
    <dgm:cxn modelId="{F9AB2B52-ADCE-7549-B5B8-63EE3F22B423}" type="presParOf" srcId="{37F312AC-B815-8D4F-B573-15293F8E660E}" destId="{7CF26230-5221-FB4F-B63C-528AC350B520}" srcOrd="1" destOrd="0" presId="urn:microsoft.com/office/officeart/2005/8/layout/vList3#1"/>
    <dgm:cxn modelId="{D7A2F528-4ED0-2243-843F-67EDF1806511}" type="presParOf" srcId="{13C9D6FB-CC48-EA4F-B553-BFEBD137DDDB}" destId="{996B1EFB-4EA6-D34D-95DC-3877DD6A77FB}" srcOrd="1" destOrd="0" presId="urn:microsoft.com/office/officeart/2005/8/layout/vList3#1"/>
    <dgm:cxn modelId="{B57EB2AD-2A8F-F043-972D-FB0BFD3198BD}" type="presParOf" srcId="{13C9D6FB-CC48-EA4F-B553-BFEBD137DDDB}" destId="{3B34BF16-40F5-1E4C-A00B-B2C640E00EE7}" srcOrd="2" destOrd="0" presId="urn:microsoft.com/office/officeart/2005/8/layout/vList3#1"/>
    <dgm:cxn modelId="{5411D87F-2B9C-1443-91FB-DAD41313EAF9}" type="presParOf" srcId="{3B34BF16-40F5-1E4C-A00B-B2C640E00EE7}" destId="{1F18F104-1300-D842-98B2-3400191C6B84}" srcOrd="0" destOrd="0" presId="urn:microsoft.com/office/officeart/2005/8/layout/vList3#1"/>
    <dgm:cxn modelId="{30428B23-4D7C-DF41-9707-A30CE02C48B5}" type="presParOf" srcId="{3B34BF16-40F5-1E4C-A00B-B2C640E00EE7}" destId="{E56C7AB1-1FCA-0741-8610-CA60D4724343}" srcOrd="1" destOrd="0" presId="urn:microsoft.com/office/officeart/2005/8/layout/vList3#1"/>
    <dgm:cxn modelId="{0FE0C6BF-CD40-EC4D-98E4-D390F895E5B6}" type="presParOf" srcId="{13C9D6FB-CC48-EA4F-B553-BFEBD137DDDB}" destId="{8F5F1533-AC93-A84F-B252-5D20B0F50B18}" srcOrd="3" destOrd="0" presId="urn:microsoft.com/office/officeart/2005/8/layout/vList3#1"/>
    <dgm:cxn modelId="{B8185079-832F-2A4B-908E-B2CEBD2855A6}" type="presParOf" srcId="{13C9D6FB-CC48-EA4F-B553-BFEBD137DDDB}" destId="{918E6BB8-25B5-8B43-B1AB-5CF66954E726}" srcOrd="4" destOrd="0" presId="urn:microsoft.com/office/officeart/2005/8/layout/vList3#1"/>
    <dgm:cxn modelId="{04CFCE07-4936-4D49-A05B-6B583752E9A4}" type="presParOf" srcId="{918E6BB8-25B5-8B43-B1AB-5CF66954E726}" destId="{54F23AE3-B6E5-1047-9FA8-ADD1ACE0C628}" srcOrd="0" destOrd="0" presId="urn:microsoft.com/office/officeart/2005/8/layout/vList3#1"/>
    <dgm:cxn modelId="{8F78A2C1-46D8-764F-98E1-CAB8CBCDA44A}" type="presParOf" srcId="{918E6BB8-25B5-8B43-B1AB-5CF66954E726}" destId="{68BC4BA4-2188-F34D-872A-A0C17359BC1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22C36A-4ADD-473F-AE0A-D7EE4B01A3B7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945738A4-0D6E-4FE2-8C0E-06A54A1B1F09}">
      <dgm:prSet phldrT="[Texto]" custT="1"/>
      <dgm:spPr/>
      <dgm:t>
        <a:bodyPr/>
        <a:lstStyle/>
        <a:p>
          <a:pPr algn="l"/>
          <a:r>
            <a:rPr lang="pt-PT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Janeiro</a:t>
          </a:r>
          <a:endParaRPr lang="pt-PT" sz="2800" b="1" dirty="0">
            <a:solidFill>
              <a:schemeClr val="accent1">
                <a:lumMod val="50000"/>
              </a:schemeClr>
            </a:solidFill>
          </a:endParaRPr>
        </a:p>
      </dgm:t>
    </dgm:pt>
    <dgm:pt modelId="{4D3F42B9-EF07-4612-93DC-48BFAD08D9B6}" type="parTrans" cxnId="{5AAF2258-D932-4C13-B482-E800ED8D47F6}">
      <dgm:prSet/>
      <dgm:spPr/>
      <dgm:t>
        <a:bodyPr/>
        <a:lstStyle/>
        <a:p>
          <a:endParaRPr lang="pt-PT" sz="4000"/>
        </a:p>
      </dgm:t>
    </dgm:pt>
    <dgm:pt modelId="{81DBAE88-24EE-42A6-AF28-0B2D9A6B3B82}" type="sibTrans" cxnId="{5AAF2258-D932-4C13-B482-E800ED8D47F6}">
      <dgm:prSet/>
      <dgm:spPr/>
      <dgm:t>
        <a:bodyPr/>
        <a:lstStyle/>
        <a:p>
          <a:endParaRPr lang="pt-PT" sz="4000"/>
        </a:p>
      </dgm:t>
    </dgm:pt>
    <dgm:pt modelId="{15FCEBB0-9329-47FA-A569-201B8156C3BF}">
      <dgm:prSet phldrT="[Texto]" custT="1"/>
      <dgm:spPr/>
      <dgm:t>
        <a:bodyPr anchor="ctr"/>
        <a:lstStyle/>
        <a:p>
          <a:pPr marL="174625" indent="-174625" algn="l"/>
          <a:r>
            <a:rPr lang="pt-PT" sz="1600" dirty="0"/>
            <a:t>Divulgação do projeto </a:t>
          </a:r>
          <a:br>
            <a:rPr lang="pt-PT" sz="1600" dirty="0"/>
          </a:br>
          <a:r>
            <a:rPr lang="pt-PT" sz="1600" dirty="0"/>
            <a:t>(até ao final do mês)</a:t>
          </a:r>
        </a:p>
      </dgm:t>
    </dgm:pt>
    <dgm:pt modelId="{8572AE82-A1BC-4444-AB22-7E6B40582A2F}" type="parTrans" cxnId="{7A0EA3C4-DE0F-4F2E-A1D1-85F88FA9053E}">
      <dgm:prSet/>
      <dgm:spPr/>
      <dgm:t>
        <a:bodyPr/>
        <a:lstStyle/>
        <a:p>
          <a:endParaRPr lang="pt-PT" sz="4000"/>
        </a:p>
      </dgm:t>
    </dgm:pt>
    <dgm:pt modelId="{6E060721-35D2-43CF-A7D7-101263D5B3D4}" type="sibTrans" cxnId="{7A0EA3C4-DE0F-4F2E-A1D1-85F88FA9053E}">
      <dgm:prSet/>
      <dgm:spPr/>
      <dgm:t>
        <a:bodyPr/>
        <a:lstStyle/>
        <a:p>
          <a:endParaRPr lang="pt-PT" sz="4000"/>
        </a:p>
      </dgm:t>
    </dgm:pt>
    <dgm:pt modelId="{A410E453-527B-49C1-8425-3979600866E3}">
      <dgm:prSet phldrT="[Texto]" custT="1"/>
      <dgm:spPr/>
      <dgm:t>
        <a:bodyPr/>
        <a:lstStyle/>
        <a:p>
          <a:r>
            <a:rPr lang="pt-PT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Fevereiro</a:t>
          </a:r>
          <a:endParaRPr lang="pt-PT" sz="2800" b="1" dirty="0">
            <a:solidFill>
              <a:schemeClr val="accent1">
                <a:lumMod val="50000"/>
              </a:schemeClr>
            </a:solidFill>
          </a:endParaRPr>
        </a:p>
      </dgm:t>
    </dgm:pt>
    <dgm:pt modelId="{7402A75A-E0E5-44E6-9B08-F513E3C68EF3}" type="parTrans" cxnId="{982069AA-1F7C-4D75-B7CF-7BD36465369A}">
      <dgm:prSet/>
      <dgm:spPr/>
      <dgm:t>
        <a:bodyPr/>
        <a:lstStyle/>
        <a:p>
          <a:endParaRPr lang="pt-PT" sz="4000"/>
        </a:p>
      </dgm:t>
    </dgm:pt>
    <dgm:pt modelId="{24EAD349-1832-4A72-9491-D709D5F81341}" type="sibTrans" cxnId="{982069AA-1F7C-4D75-B7CF-7BD36465369A}">
      <dgm:prSet/>
      <dgm:spPr/>
      <dgm:t>
        <a:bodyPr/>
        <a:lstStyle/>
        <a:p>
          <a:endParaRPr lang="pt-PT" sz="4000"/>
        </a:p>
      </dgm:t>
    </dgm:pt>
    <dgm:pt modelId="{981E99A1-3245-4249-9204-2A382FD21CC4}">
      <dgm:prSet phldrT="[Texto]" custT="1"/>
      <dgm:spPr/>
      <dgm:t>
        <a:bodyPr anchor="ctr"/>
        <a:lstStyle/>
        <a:p>
          <a:pPr marL="174625" indent="-174625" algn="l"/>
          <a:r>
            <a:rPr lang="pt-PT" sz="1600" dirty="0"/>
            <a:t>Apresentação de propostas </a:t>
          </a:r>
          <a:br>
            <a:rPr lang="pt-PT" sz="1600" dirty="0"/>
          </a:br>
          <a:r>
            <a:rPr lang="pt-PT" sz="1600" dirty="0"/>
            <a:t>(até ao final do mês)</a:t>
          </a:r>
        </a:p>
      </dgm:t>
    </dgm:pt>
    <dgm:pt modelId="{9F6E6970-6623-4A4A-B89C-7D085728FFAF}" type="parTrans" cxnId="{83DB866C-66ED-4E68-936B-06AEB24F5451}">
      <dgm:prSet/>
      <dgm:spPr/>
      <dgm:t>
        <a:bodyPr/>
        <a:lstStyle/>
        <a:p>
          <a:endParaRPr lang="pt-PT" sz="4000"/>
        </a:p>
      </dgm:t>
    </dgm:pt>
    <dgm:pt modelId="{354F7BD4-1260-4C80-B10C-D891B5ED9A43}" type="sibTrans" cxnId="{83DB866C-66ED-4E68-936B-06AEB24F5451}">
      <dgm:prSet/>
      <dgm:spPr/>
      <dgm:t>
        <a:bodyPr/>
        <a:lstStyle/>
        <a:p>
          <a:endParaRPr lang="pt-PT" sz="4000"/>
        </a:p>
      </dgm:t>
    </dgm:pt>
    <dgm:pt modelId="{2621C6E4-C027-4994-A35F-637209482290}">
      <dgm:prSet phldrT="[Texto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pt-PT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Março</a:t>
          </a:r>
          <a:endParaRPr lang="pt-PT" sz="2800" b="1" dirty="0">
            <a:solidFill>
              <a:schemeClr val="accent1">
                <a:lumMod val="50000"/>
              </a:schemeClr>
            </a:solidFill>
          </a:endParaRPr>
        </a:p>
      </dgm:t>
    </dgm:pt>
    <dgm:pt modelId="{D19B7120-5A64-4A8B-A09E-698DE204A5E5}" type="parTrans" cxnId="{08D18618-522A-4E1D-8302-508B287E824E}">
      <dgm:prSet/>
      <dgm:spPr/>
      <dgm:t>
        <a:bodyPr/>
        <a:lstStyle/>
        <a:p>
          <a:endParaRPr lang="pt-PT" sz="4000"/>
        </a:p>
      </dgm:t>
    </dgm:pt>
    <dgm:pt modelId="{238B289C-87DB-4D35-B2AC-8CC5ADF49FEF}" type="sibTrans" cxnId="{08D18618-522A-4E1D-8302-508B287E824E}">
      <dgm:prSet/>
      <dgm:spPr/>
      <dgm:t>
        <a:bodyPr/>
        <a:lstStyle/>
        <a:p>
          <a:endParaRPr lang="pt-PT" sz="4000"/>
        </a:p>
      </dgm:t>
    </dgm:pt>
    <dgm:pt modelId="{9D36F61B-CFFD-42F6-9047-FDA8B4D0D734}">
      <dgm:prSet phldrT="[Texto]" custT="1"/>
      <dgm:spPr/>
      <dgm:t>
        <a:bodyPr/>
        <a:lstStyle/>
        <a:p>
          <a:pPr marL="174625" indent="-174625">
            <a:lnSpc>
              <a:spcPct val="100000"/>
            </a:lnSpc>
            <a:spcAft>
              <a:spcPts val="1000"/>
            </a:spcAft>
          </a:pPr>
          <a:r>
            <a:rPr lang="pt-PT" sz="1600" dirty="0"/>
            <a:t>Divulgação e debate das propostas </a:t>
          </a:r>
          <a:br>
            <a:rPr lang="pt-PT" sz="1600" dirty="0"/>
          </a:br>
          <a:r>
            <a:rPr lang="pt-PT" sz="1600" dirty="0"/>
            <a:t>(</a:t>
          </a:r>
          <a:r>
            <a:rPr lang="pt-PT" sz="1600" b="1" dirty="0"/>
            <a:t>de 08 a 21 de março</a:t>
          </a:r>
          <a:r>
            <a:rPr lang="pt-PT" sz="1600" dirty="0"/>
            <a:t>)</a:t>
          </a:r>
        </a:p>
      </dgm:t>
    </dgm:pt>
    <dgm:pt modelId="{BFF5B053-69D0-42B4-9015-5A0AB0A14F11}" type="parTrans" cxnId="{35B64967-D71E-4320-9669-35EAD657D9BE}">
      <dgm:prSet/>
      <dgm:spPr/>
      <dgm:t>
        <a:bodyPr/>
        <a:lstStyle/>
        <a:p>
          <a:endParaRPr lang="pt-PT" sz="4000"/>
        </a:p>
      </dgm:t>
    </dgm:pt>
    <dgm:pt modelId="{4C4E6EAC-1D1C-40E2-B535-3246AC155A0F}" type="sibTrans" cxnId="{35B64967-D71E-4320-9669-35EAD657D9BE}">
      <dgm:prSet/>
      <dgm:spPr/>
      <dgm:t>
        <a:bodyPr/>
        <a:lstStyle/>
        <a:p>
          <a:endParaRPr lang="pt-PT" sz="4000"/>
        </a:p>
      </dgm:t>
    </dgm:pt>
    <dgm:pt modelId="{F6EA0D9A-3EF5-4135-A2B3-78646FDDA5FE}">
      <dgm:prSet phldrT="[Texto]" custT="1"/>
      <dgm:spPr/>
      <dgm:t>
        <a:bodyPr/>
        <a:lstStyle/>
        <a:p>
          <a:pPr marL="174625" indent="-174625">
            <a:lnSpc>
              <a:spcPct val="100000"/>
            </a:lnSpc>
            <a:spcAft>
              <a:spcPts val="1000"/>
            </a:spcAft>
          </a:pPr>
          <a:r>
            <a:rPr lang="pt-PT" sz="1600" dirty="0"/>
            <a:t>Votação das propostas </a:t>
          </a:r>
          <a:br>
            <a:rPr lang="pt-PT" sz="1600" dirty="0"/>
          </a:br>
          <a:r>
            <a:rPr lang="pt-PT" sz="1600" dirty="0"/>
            <a:t>(</a:t>
          </a:r>
          <a:r>
            <a:rPr lang="pt-PT" sz="1600" b="1" dirty="0"/>
            <a:t>22 de março</a:t>
          </a:r>
          <a:r>
            <a:rPr lang="pt-PT" sz="1600" dirty="0"/>
            <a:t>)</a:t>
          </a:r>
        </a:p>
      </dgm:t>
    </dgm:pt>
    <dgm:pt modelId="{F1A8B984-2DFC-42EA-B4AB-B9AC4980169F}" type="parTrans" cxnId="{26C4E464-8247-463E-8E1E-0A0617DDDEDD}">
      <dgm:prSet/>
      <dgm:spPr/>
      <dgm:t>
        <a:bodyPr/>
        <a:lstStyle/>
        <a:p>
          <a:endParaRPr lang="pt-PT" sz="4000"/>
        </a:p>
      </dgm:t>
    </dgm:pt>
    <dgm:pt modelId="{050AEF97-6A5A-44F9-B4D1-729911A24A7B}" type="sibTrans" cxnId="{26C4E464-8247-463E-8E1E-0A0617DDDEDD}">
      <dgm:prSet/>
      <dgm:spPr/>
      <dgm:t>
        <a:bodyPr/>
        <a:lstStyle/>
        <a:p>
          <a:endParaRPr lang="pt-PT" sz="4000"/>
        </a:p>
      </dgm:t>
    </dgm:pt>
    <dgm:pt modelId="{67D5807D-EE62-4926-9E4D-41726CCF72C5}">
      <dgm:prSet phldrT="[Texto]" custT="1"/>
      <dgm:spPr/>
      <dgm:t>
        <a:bodyPr/>
        <a:lstStyle/>
        <a:p>
          <a:pPr marL="174625" indent="-174625">
            <a:lnSpc>
              <a:spcPct val="100000"/>
            </a:lnSpc>
            <a:spcAft>
              <a:spcPts val="1000"/>
            </a:spcAft>
          </a:pPr>
          <a:r>
            <a:rPr lang="pt-PT" sz="1600" dirty="0"/>
            <a:t>Reunião  da coordenação com os proponentes </a:t>
          </a:r>
          <a:br>
            <a:rPr lang="pt-PT" sz="1600" dirty="0"/>
          </a:br>
          <a:r>
            <a:rPr lang="pt-PT" sz="1600" dirty="0"/>
            <a:t>(</a:t>
          </a:r>
          <a:r>
            <a:rPr lang="pt-PT" sz="1600" b="1" dirty="0"/>
            <a:t>entre 1 e 7 de março</a:t>
          </a:r>
          <a:r>
            <a:rPr lang="pt-PT" sz="1600" dirty="0"/>
            <a:t>)</a:t>
          </a:r>
        </a:p>
      </dgm:t>
    </dgm:pt>
    <dgm:pt modelId="{BA3629CB-C87C-4C91-AE47-4530B669DE0D}" type="parTrans" cxnId="{BA54D3C5-F33F-4495-96BF-06568D3FF8A2}">
      <dgm:prSet/>
      <dgm:spPr/>
      <dgm:t>
        <a:bodyPr/>
        <a:lstStyle/>
        <a:p>
          <a:endParaRPr lang="pt-PT" sz="4000"/>
        </a:p>
      </dgm:t>
    </dgm:pt>
    <dgm:pt modelId="{18B9253C-57FC-4CFA-811F-A6E6C9F11417}" type="sibTrans" cxnId="{BA54D3C5-F33F-4495-96BF-06568D3FF8A2}">
      <dgm:prSet/>
      <dgm:spPr/>
      <dgm:t>
        <a:bodyPr/>
        <a:lstStyle/>
        <a:p>
          <a:endParaRPr lang="pt-PT" sz="4000"/>
        </a:p>
      </dgm:t>
    </dgm:pt>
    <dgm:pt modelId="{9802E032-8643-4035-89DE-8AE7644558BA}">
      <dgm:prSet phldrT="[Texto]" custT="1"/>
      <dgm:spPr/>
      <dgm:t>
        <a:bodyPr/>
        <a:lstStyle/>
        <a:p>
          <a:pPr marL="174625" indent="-174625">
            <a:lnSpc>
              <a:spcPct val="100000"/>
            </a:lnSpc>
            <a:spcAft>
              <a:spcPts val="1000"/>
            </a:spcAft>
          </a:pPr>
          <a:r>
            <a:rPr lang="pt-PT" sz="1600" dirty="0"/>
            <a:t>Apresentação dos resultados </a:t>
          </a:r>
          <a:br>
            <a:rPr lang="pt-PT" sz="1600" dirty="0"/>
          </a:br>
          <a:r>
            <a:rPr lang="pt-PT" sz="1600" dirty="0"/>
            <a:t>(</a:t>
          </a:r>
          <a:r>
            <a:rPr lang="pt-PT" sz="1600" b="1" dirty="0"/>
            <a:t>de 23 a 29 de março</a:t>
          </a:r>
          <a:r>
            <a:rPr lang="pt-PT" sz="1600" dirty="0"/>
            <a:t>)</a:t>
          </a:r>
        </a:p>
      </dgm:t>
    </dgm:pt>
    <dgm:pt modelId="{93BEC63B-BEF3-4C54-9151-CFE3DC2FE953}" type="parTrans" cxnId="{014740D2-588E-43BA-A2B5-2417294C8F17}">
      <dgm:prSet/>
      <dgm:spPr/>
      <dgm:t>
        <a:bodyPr/>
        <a:lstStyle/>
        <a:p>
          <a:endParaRPr lang="pt-PT" sz="4000"/>
        </a:p>
      </dgm:t>
    </dgm:pt>
    <dgm:pt modelId="{AAE7B70B-2CD8-46C7-BAC7-9BAC4AB031FA}" type="sibTrans" cxnId="{014740D2-588E-43BA-A2B5-2417294C8F17}">
      <dgm:prSet/>
      <dgm:spPr/>
      <dgm:t>
        <a:bodyPr/>
        <a:lstStyle/>
        <a:p>
          <a:endParaRPr lang="pt-PT" sz="4000"/>
        </a:p>
      </dgm:t>
    </dgm:pt>
    <dgm:pt modelId="{413E2AD9-1402-4D48-A5E5-C7C85FB8D0B0}" type="pres">
      <dgm:prSet presAssocID="{0822C36A-4ADD-473F-AE0A-D7EE4B01A3B7}" presName="arrowDiagram" presStyleCnt="0">
        <dgm:presLayoutVars>
          <dgm:chMax val="5"/>
          <dgm:dir/>
          <dgm:resizeHandles val="exact"/>
        </dgm:presLayoutVars>
      </dgm:prSet>
      <dgm:spPr/>
    </dgm:pt>
    <dgm:pt modelId="{04257537-E67E-4599-9AC6-7652F8E2A759}" type="pres">
      <dgm:prSet presAssocID="{0822C36A-4ADD-473F-AE0A-D7EE4B01A3B7}" presName="arrow" presStyleLbl="bgShp" presStyleIdx="0" presStyleCnt="1" custLinFactNeighborY="-13047"/>
      <dgm:spPr/>
    </dgm:pt>
    <dgm:pt modelId="{7D93FA0B-A1C2-4ECE-B9E0-409019E046D7}" type="pres">
      <dgm:prSet presAssocID="{0822C36A-4ADD-473F-AE0A-D7EE4B01A3B7}" presName="arrowDiagram3" presStyleCnt="0"/>
      <dgm:spPr/>
    </dgm:pt>
    <dgm:pt modelId="{38CF654E-277C-49F1-95E5-D921133A2AB0}" type="pres">
      <dgm:prSet presAssocID="{945738A4-0D6E-4FE2-8C0E-06A54A1B1F09}" presName="bullet3a" presStyleLbl="node1" presStyleIdx="0" presStyleCnt="3" custLinFactY="-116883" custLinFactNeighborX="30164" custLinFactNeighborY="-200000"/>
      <dgm:spPr/>
    </dgm:pt>
    <dgm:pt modelId="{1F1E274D-3556-4E11-833E-2A460E659062}" type="pres">
      <dgm:prSet presAssocID="{945738A4-0D6E-4FE2-8C0E-06A54A1B1F09}" presName="textBox3a" presStyleLbl="revTx" presStyleIdx="0" presStyleCnt="3" custLinFactNeighborX="3366" custLinFactNeighborY="-38338">
        <dgm:presLayoutVars>
          <dgm:bulletEnabled val="1"/>
        </dgm:presLayoutVars>
      </dgm:prSet>
      <dgm:spPr/>
    </dgm:pt>
    <dgm:pt modelId="{F7469F64-E1ED-45F9-8958-A29604F0B525}" type="pres">
      <dgm:prSet presAssocID="{A410E453-527B-49C1-8425-3979600866E3}" presName="bullet3b" presStyleLbl="node1" presStyleIdx="1" presStyleCnt="3" custLinFactY="-95516" custLinFactNeighborY="-100000"/>
      <dgm:spPr/>
    </dgm:pt>
    <dgm:pt modelId="{3B2EC6BB-83E0-4421-8213-B35B44920B1C}" type="pres">
      <dgm:prSet presAssocID="{A410E453-527B-49C1-8425-3979600866E3}" presName="textBox3b" presStyleLbl="revTx" presStyleIdx="1" presStyleCnt="3" custScaleX="109223" custLinFactNeighborY="-9987">
        <dgm:presLayoutVars>
          <dgm:bulletEnabled val="1"/>
        </dgm:presLayoutVars>
      </dgm:prSet>
      <dgm:spPr/>
    </dgm:pt>
    <dgm:pt modelId="{83514CCD-9EF3-4F73-A83F-629603B8C8B2}" type="pres">
      <dgm:prSet presAssocID="{2621C6E4-C027-4994-A35F-637209482290}" presName="bullet3c" presStyleLbl="node1" presStyleIdx="2" presStyleCnt="3" custLinFactY="-41373" custLinFactNeighborY="-100000"/>
      <dgm:spPr/>
    </dgm:pt>
    <dgm:pt modelId="{777BB450-FEBC-487C-B232-0EA33FCBEAB0}" type="pres">
      <dgm:prSet presAssocID="{2621C6E4-C027-4994-A35F-637209482290}" presName="textBox3c" presStyleLbl="revTx" presStyleIdx="2" presStyleCnt="3" custScaleX="154019" custLinFactNeighborX="12574" custLinFactNeighborY="-3347">
        <dgm:presLayoutVars>
          <dgm:bulletEnabled val="1"/>
        </dgm:presLayoutVars>
      </dgm:prSet>
      <dgm:spPr/>
    </dgm:pt>
  </dgm:ptLst>
  <dgm:cxnLst>
    <dgm:cxn modelId="{EAD4EC0A-11E2-4198-B035-69C3C75A0061}" type="presOf" srcId="{9D36F61B-CFFD-42F6-9047-FDA8B4D0D734}" destId="{777BB450-FEBC-487C-B232-0EA33FCBEAB0}" srcOrd="0" destOrd="2" presId="urn:microsoft.com/office/officeart/2005/8/layout/arrow2"/>
    <dgm:cxn modelId="{08D18618-522A-4E1D-8302-508B287E824E}" srcId="{0822C36A-4ADD-473F-AE0A-D7EE4B01A3B7}" destId="{2621C6E4-C027-4994-A35F-637209482290}" srcOrd="2" destOrd="0" parTransId="{D19B7120-5A64-4A8B-A09E-698DE204A5E5}" sibTransId="{238B289C-87DB-4D35-B2AC-8CC5ADF49FEF}"/>
    <dgm:cxn modelId="{85D66126-DE21-42FC-BF70-E486F59D114C}" type="presOf" srcId="{981E99A1-3245-4249-9204-2A382FD21CC4}" destId="{3B2EC6BB-83E0-4421-8213-B35B44920B1C}" srcOrd="0" destOrd="1" presId="urn:microsoft.com/office/officeart/2005/8/layout/arrow2"/>
    <dgm:cxn modelId="{5AAF2258-D932-4C13-B482-E800ED8D47F6}" srcId="{0822C36A-4ADD-473F-AE0A-D7EE4B01A3B7}" destId="{945738A4-0D6E-4FE2-8C0E-06A54A1B1F09}" srcOrd="0" destOrd="0" parTransId="{4D3F42B9-EF07-4612-93DC-48BFAD08D9B6}" sibTransId="{81DBAE88-24EE-42A6-AF28-0B2D9A6B3B82}"/>
    <dgm:cxn modelId="{26C4E464-8247-463E-8E1E-0A0617DDDEDD}" srcId="{2621C6E4-C027-4994-A35F-637209482290}" destId="{F6EA0D9A-3EF5-4135-A2B3-78646FDDA5FE}" srcOrd="2" destOrd="0" parTransId="{F1A8B984-2DFC-42EA-B4AB-B9AC4980169F}" sibTransId="{050AEF97-6A5A-44F9-B4D1-729911A24A7B}"/>
    <dgm:cxn modelId="{35B64967-D71E-4320-9669-35EAD657D9BE}" srcId="{2621C6E4-C027-4994-A35F-637209482290}" destId="{9D36F61B-CFFD-42F6-9047-FDA8B4D0D734}" srcOrd="1" destOrd="0" parTransId="{BFF5B053-69D0-42B4-9015-5A0AB0A14F11}" sibTransId="{4C4E6EAC-1D1C-40E2-B535-3246AC155A0F}"/>
    <dgm:cxn modelId="{83DB866C-66ED-4E68-936B-06AEB24F5451}" srcId="{A410E453-527B-49C1-8425-3979600866E3}" destId="{981E99A1-3245-4249-9204-2A382FD21CC4}" srcOrd="0" destOrd="0" parTransId="{9F6E6970-6623-4A4A-B89C-7D085728FFAF}" sibTransId="{354F7BD4-1260-4C80-B10C-D891B5ED9A43}"/>
    <dgm:cxn modelId="{4B47136F-88DA-4073-99FC-85989BCB6019}" type="presOf" srcId="{15FCEBB0-9329-47FA-A569-201B8156C3BF}" destId="{1F1E274D-3556-4E11-833E-2A460E659062}" srcOrd="0" destOrd="1" presId="urn:microsoft.com/office/officeart/2005/8/layout/arrow2"/>
    <dgm:cxn modelId="{E8723D72-15F1-4E2E-9E56-9F6076DBD011}" type="presOf" srcId="{67D5807D-EE62-4926-9E4D-41726CCF72C5}" destId="{777BB450-FEBC-487C-B232-0EA33FCBEAB0}" srcOrd="0" destOrd="1" presId="urn:microsoft.com/office/officeart/2005/8/layout/arrow2"/>
    <dgm:cxn modelId="{B5457393-4235-4E09-A6A1-65A7D24C6F90}" type="presOf" srcId="{A410E453-527B-49C1-8425-3979600866E3}" destId="{3B2EC6BB-83E0-4421-8213-B35B44920B1C}" srcOrd="0" destOrd="0" presId="urn:microsoft.com/office/officeart/2005/8/layout/arrow2"/>
    <dgm:cxn modelId="{ACBAE99A-4C29-4206-924D-137C5544F697}" type="presOf" srcId="{F6EA0D9A-3EF5-4135-A2B3-78646FDDA5FE}" destId="{777BB450-FEBC-487C-B232-0EA33FCBEAB0}" srcOrd="0" destOrd="3" presId="urn:microsoft.com/office/officeart/2005/8/layout/arrow2"/>
    <dgm:cxn modelId="{99F7ED9C-B9DC-423F-9E8D-3F6F1A67D78F}" type="presOf" srcId="{9802E032-8643-4035-89DE-8AE7644558BA}" destId="{777BB450-FEBC-487C-B232-0EA33FCBEAB0}" srcOrd="0" destOrd="4" presId="urn:microsoft.com/office/officeart/2005/8/layout/arrow2"/>
    <dgm:cxn modelId="{80CC04AA-49B3-4B26-9F62-8E654437A9D9}" type="presOf" srcId="{945738A4-0D6E-4FE2-8C0E-06A54A1B1F09}" destId="{1F1E274D-3556-4E11-833E-2A460E659062}" srcOrd="0" destOrd="0" presId="urn:microsoft.com/office/officeart/2005/8/layout/arrow2"/>
    <dgm:cxn modelId="{982069AA-1F7C-4D75-B7CF-7BD36465369A}" srcId="{0822C36A-4ADD-473F-AE0A-D7EE4B01A3B7}" destId="{A410E453-527B-49C1-8425-3979600866E3}" srcOrd="1" destOrd="0" parTransId="{7402A75A-E0E5-44E6-9B08-F513E3C68EF3}" sibTransId="{24EAD349-1832-4A72-9491-D709D5F81341}"/>
    <dgm:cxn modelId="{7A0EA3C4-DE0F-4F2E-A1D1-85F88FA9053E}" srcId="{945738A4-0D6E-4FE2-8C0E-06A54A1B1F09}" destId="{15FCEBB0-9329-47FA-A569-201B8156C3BF}" srcOrd="0" destOrd="0" parTransId="{8572AE82-A1BC-4444-AB22-7E6B40582A2F}" sibTransId="{6E060721-35D2-43CF-A7D7-101263D5B3D4}"/>
    <dgm:cxn modelId="{BA54D3C5-F33F-4495-96BF-06568D3FF8A2}" srcId="{2621C6E4-C027-4994-A35F-637209482290}" destId="{67D5807D-EE62-4926-9E4D-41726CCF72C5}" srcOrd="0" destOrd="0" parTransId="{BA3629CB-C87C-4C91-AE47-4530B669DE0D}" sibTransId="{18B9253C-57FC-4CFA-811F-A6E6C9F11417}"/>
    <dgm:cxn modelId="{761CF8C6-313E-4320-B23C-AA1C1E080A30}" type="presOf" srcId="{2621C6E4-C027-4994-A35F-637209482290}" destId="{777BB450-FEBC-487C-B232-0EA33FCBEAB0}" srcOrd="0" destOrd="0" presId="urn:microsoft.com/office/officeart/2005/8/layout/arrow2"/>
    <dgm:cxn modelId="{014740D2-588E-43BA-A2B5-2417294C8F17}" srcId="{2621C6E4-C027-4994-A35F-637209482290}" destId="{9802E032-8643-4035-89DE-8AE7644558BA}" srcOrd="3" destOrd="0" parTransId="{93BEC63B-BEF3-4C54-9151-CFE3DC2FE953}" sibTransId="{AAE7B70B-2CD8-46C7-BAC7-9BAC4AB031FA}"/>
    <dgm:cxn modelId="{9E5565F1-63DD-4B3D-8D36-2E3274B2AB33}" type="presOf" srcId="{0822C36A-4ADD-473F-AE0A-D7EE4B01A3B7}" destId="{413E2AD9-1402-4D48-A5E5-C7C85FB8D0B0}" srcOrd="0" destOrd="0" presId="urn:microsoft.com/office/officeart/2005/8/layout/arrow2"/>
    <dgm:cxn modelId="{BEF6614A-6B3F-4D03-9022-BF3616BA4B70}" type="presParOf" srcId="{413E2AD9-1402-4D48-A5E5-C7C85FB8D0B0}" destId="{04257537-E67E-4599-9AC6-7652F8E2A759}" srcOrd="0" destOrd="0" presId="urn:microsoft.com/office/officeart/2005/8/layout/arrow2"/>
    <dgm:cxn modelId="{962D8C78-9634-46E6-9C62-FE38012D6048}" type="presParOf" srcId="{413E2AD9-1402-4D48-A5E5-C7C85FB8D0B0}" destId="{7D93FA0B-A1C2-4ECE-B9E0-409019E046D7}" srcOrd="1" destOrd="0" presId="urn:microsoft.com/office/officeart/2005/8/layout/arrow2"/>
    <dgm:cxn modelId="{5FF63D3F-BEC9-4C51-AEC3-49ABE746113D}" type="presParOf" srcId="{7D93FA0B-A1C2-4ECE-B9E0-409019E046D7}" destId="{38CF654E-277C-49F1-95E5-D921133A2AB0}" srcOrd="0" destOrd="0" presId="urn:microsoft.com/office/officeart/2005/8/layout/arrow2"/>
    <dgm:cxn modelId="{B6A829EE-41BB-4212-A04C-DDD786518D07}" type="presParOf" srcId="{7D93FA0B-A1C2-4ECE-B9E0-409019E046D7}" destId="{1F1E274D-3556-4E11-833E-2A460E659062}" srcOrd="1" destOrd="0" presId="urn:microsoft.com/office/officeart/2005/8/layout/arrow2"/>
    <dgm:cxn modelId="{7E6C4840-94CE-4199-B963-C14BE8057294}" type="presParOf" srcId="{7D93FA0B-A1C2-4ECE-B9E0-409019E046D7}" destId="{F7469F64-E1ED-45F9-8958-A29604F0B525}" srcOrd="2" destOrd="0" presId="urn:microsoft.com/office/officeart/2005/8/layout/arrow2"/>
    <dgm:cxn modelId="{247D9BEE-6491-4927-8791-8D6CCD946C55}" type="presParOf" srcId="{7D93FA0B-A1C2-4ECE-B9E0-409019E046D7}" destId="{3B2EC6BB-83E0-4421-8213-B35B44920B1C}" srcOrd="3" destOrd="0" presId="urn:microsoft.com/office/officeart/2005/8/layout/arrow2"/>
    <dgm:cxn modelId="{2DEFE562-48EF-42AA-A269-E84770F2168C}" type="presParOf" srcId="{7D93FA0B-A1C2-4ECE-B9E0-409019E046D7}" destId="{83514CCD-9EF3-4F73-A83F-629603B8C8B2}" srcOrd="4" destOrd="0" presId="urn:microsoft.com/office/officeart/2005/8/layout/arrow2"/>
    <dgm:cxn modelId="{E77E83CC-8E21-4F0B-AE81-F500BFB6BE25}" type="presParOf" srcId="{7D93FA0B-A1C2-4ECE-B9E0-409019E046D7}" destId="{777BB450-FEBC-487C-B232-0EA33FCBEAB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903E5F-6EF7-3841-8150-658C5E8449C6}" type="doc">
      <dgm:prSet loTypeId="urn:microsoft.com/office/officeart/2009/3/layout/CircleRelationship" loCatId="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3C1E6E9C-74B7-2D4A-BD73-977DFDA15F91}">
      <dgm:prSet phldrT="[Texto]" custT="1"/>
      <dgm:spPr/>
      <dgm:t>
        <a:bodyPr/>
        <a:lstStyle/>
        <a:p>
          <a:r>
            <a:rPr lang="pt-PT" sz="2800" b="1" i="0" kern="1200" cap="none" dirty="0">
              <a:ln w="28575">
                <a:solidFill>
                  <a:srgbClr val="273934"/>
                </a:solidFill>
              </a:ln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EQUIPA DE COORDENAÇÃO LOCAL DA MEDIDA</a:t>
          </a:r>
        </a:p>
      </dgm:t>
    </dgm:pt>
    <dgm:pt modelId="{4E9C099F-4777-2741-BB0D-8D11196DFF9E}" type="parTrans" cxnId="{4443863C-2737-D146-ABCD-DE1B3A8E45CB}">
      <dgm:prSet/>
      <dgm:spPr/>
      <dgm:t>
        <a:bodyPr/>
        <a:lstStyle/>
        <a:p>
          <a:endParaRPr lang="pt-PT"/>
        </a:p>
      </dgm:t>
    </dgm:pt>
    <dgm:pt modelId="{8449CC74-FBD0-634B-BCB3-48B8485E765E}" type="sibTrans" cxnId="{4443863C-2737-D146-ABCD-DE1B3A8E45CB}">
      <dgm:prSet/>
      <dgm:spPr/>
      <dgm:t>
        <a:bodyPr/>
        <a:lstStyle/>
        <a:p>
          <a:endParaRPr lang="pt-PT"/>
        </a:p>
      </dgm:t>
    </dgm:pt>
    <dgm:pt modelId="{306D53CA-E5FC-EA40-90CE-8F7B414F5026}">
      <dgm:prSet phldrT="[Texto]"/>
      <dgm:spPr/>
      <dgm:t>
        <a:bodyPr/>
        <a:lstStyle/>
        <a:p>
          <a:r>
            <a:rPr lang="pt-PT" b="1" dirty="0">
              <a:solidFill>
                <a:schemeClr val="bg1"/>
              </a:solidFill>
            </a:rPr>
            <a:t>Prof.ª Bernardete Tavares</a:t>
          </a:r>
        </a:p>
      </dgm:t>
    </dgm:pt>
    <dgm:pt modelId="{82B6F8C5-EA52-644E-BB08-A2056FAA7224}" type="parTrans" cxnId="{6B03E248-F3F1-CC48-BE07-9813107B6AE9}">
      <dgm:prSet/>
      <dgm:spPr/>
      <dgm:t>
        <a:bodyPr/>
        <a:lstStyle/>
        <a:p>
          <a:endParaRPr lang="pt-PT"/>
        </a:p>
      </dgm:t>
    </dgm:pt>
    <dgm:pt modelId="{301BB172-3258-F24B-BC9A-1354B05ACC1D}" type="sibTrans" cxnId="{6B03E248-F3F1-CC48-BE07-9813107B6AE9}">
      <dgm:prSet/>
      <dgm:spPr/>
      <dgm:t>
        <a:bodyPr/>
        <a:lstStyle/>
        <a:p>
          <a:endParaRPr lang="pt-PT"/>
        </a:p>
      </dgm:t>
    </dgm:pt>
    <dgm:pt modelId="{340AD5CC-C44A-564E-B9AE-B89CF562673B}">
      <dgm:prSet phldrT="[Texto]"/>
      <dgm:spPr/>
      <dgm:t>
        <a:bodyPr/>
        <a:lstStyle/>
        <a:p>
          <a:r>
            <a:rPr lang="pt-PT" b="1" dirty="0">
              <a:solidFill>
                <a:schemeClr val="bg1"/>
              </a:solidFill>
            </a:rPr>
            <a:t>Prof.ª Joana Finisterra</a:t>
          </a:r>
        </a:p>
      </dgm:t>
    </dgm:pt>
    <dgm:pt modelId="{013211FE-EE16-8843-B9E3-43105DF6A570}" type="parTrans" cxnId="{95A69AAF-9A04-F449-B956-7BD6C8D86593}">
      <dgm:prSet/>
      <dgm:spPr/>
      <dgm:t>
        <a:bodyPr/>
        <a:lstStyle/>
        <a:p>
          <a:endParaRPr lang="pt-PT"/>
        </a:p>
      </dgm:t>
    </dgm:pt>
    <dgm:pt modelId="{E6AD112E-0998-AB4F-8F2D-7E9A158CDA15}" type="sibTrans" cxnId="{95A69AAF-9A04-F449-B956-7BD6C8D86593}">
      <dgm:prSet/>
      <dgm:spPr/>
      <dgm:t>
        <a:bodyPr/>
        <a:lstStyle/>
        <a:p>
          <a:endParaRPr lang="pt-PT"/>
        </a:p>
      </dgm:t>
    </dgm:pt>
    <dgm:pt modelId="{3F5166CB-F206-584D-A8E8-F741A858835F}">
      <dgm:prSet phldrT="[Texto]"/>
      <dgm:spPr/>
      <dgm:t>
        <a:bodyPr/>
        <a:lstStyle/>
        <a:p>
          <a:r>
            <a:rPr lang="pt-PT" b="1" dirty="0">
              <a:solidFill>
                <a:schemeClr val="bg1"/>
              </a:solidFill>
            </a:rPr>
            <a:t>Prof.ª Paula Santos</a:t>
          </a:r>
        </a:p>
      </dgm:t>
    </dgm:pt>
    <dgm:pt modelId="{AE51AD38-4764-3945-A31E-4C48CC63B557}" type="parTrans" cxnId="{5FCF39DF-0448-0641-9EF0-1818B72E21A9}">
      <dgm:prSet/>
      <dgm:spPr/>
      <dgm:t>
        <a:bodyPr/>
        <a:lstStyle/>
        <a:p>
          <a:endParaRPr lang="pt-PT"/>
        </a:p>
      </dgm:t>
    </dgm:pt>
    <dgm:pt modelId="{C8B1E6D3-CB85-AB49-950C-7674B1B6D64C}" type="sibTrans" cxnId="{5FCF39DF-0448-0641-9EF0-1818B72E21A9}">
      <dgm:prSet/>
      <dgm:spPr/>
      <dgm:t>
        <a:bodyPr/>
        <a:lstStyle/>
        <a:p>
          <a:endParaRPr lang="pt-PT"/>
        </a:p>
      </dgm:t>
    </dgm:pt>
    <dgm:pt modelId="{C2A24835-D95D-9642-9E8A-5F9D717B390A}">
      <dgm:prSet phldrT="[Texto]"/>
      <dgm:spPr/>
      <dgm:t>
        <a:bodyPr/>
        <a:lstStyle/>
        <a:p>
          <a:endParaRPr lang="pt-PT" dirty="0"/>
        </a:p>
      </dgm:t>
    </dgm:pt>
    <dgm:pt modelId="{6D5AF988-3D29-EA4D-B8AD-148D16662EA0}" type="parTrans" cxnId="{437B315D-104E-9842-8A97-0B8AFAB79F88}">
      <dgm:prSet/>
      <dgm:spPr/>
      <dgm:t>
        <a:bodyPr/>
        <a:lstStyle/>
        <a:p>
          <a:endParaRPr lang="pt-PT"/>
        </a:p>
      </dgm:t>
    </dgm:pt>
    <dgm:pt modelId="{6D5E0962-8E29-4449-B08A-96DF88AE2834}" type="sibTrans" cxnId="{437B315D-104E-9842-8A97-0B8AFAB79F88}">
      <dgm:prSet/>
      <dgm:spPr/>
      <dgm:t>
        <a:bodyPr/>
        <a:lstStyle/>
        <a:p>
          <a:endParaRPr lang="pt-PT"/>
        </a:p>
      </dgm:t>
    </dgm:pt>
    <dgm:pt modelId="{80B79530-E812-2D4F-85EE-C53302157217}" type="pres">
      <dgm:prSet presAssocID="{BB903E5F-6EF7-3841-8150-658C5E8449C6}" presName="Name0" presStyleCnt="0">
        <dgm:presLayoutVars>
          <dgm:chMax val="1"/>
          <dgm:chPref val="1"/>
        </dgm:presLayoutVars>
      </dgm:prSet>
      <dgm:spPr/>
    </dgm:pt>
    <dgm:pt modelId="{76ECA26C-AECE-4749-BC76-39471E7E0C3F}" type="pres">
      <dgm:prSet presAssocID="{3C1E6E9C-74B7-2D4A-BD73-977DFDA15F91}" presName="Parent" presStyleLbl="node0" presStyleIdx="0" presStyleCnt="1" custScaleX="134492" custLinFactNeighborX="8572" custLinFactNeighborY="2720">
        <dgm:presLayoutVars>
          <dgm:chMax val="5"/>
          <dgm:chPref val="5"/>
        </dgm:presLayoutVars>
      </dgm:prSet>
      <dgm:spPr/>
    </dgm:pt>
    <dgm:pt modelId="{128BAC1A-468A-204A-A067-39C09A2750CD}" type="pres">
      <dgm:prSet presAssocID="{3C1E6E9C-74B7-2D4A-BD73-977DFDA15F91}" presName="Accent1" presStyleLbl="node1" presStyleIdx="0" presStyleCnt="15"/>
      <dgm:spPr/>
    </dgm:pt>
    <dgm:pt modelId="{177D22C4-DE13-DF44-A689-0CFEB4563487}" type="pres">
      <dgm:prSet presAssocID="{3C1E6E9C-74B7-2D4A-BD73-977DFDA15F91}" presName="Accent2" presStyleLbl="node1" presStyleIdx="1" presStyleCnt="15"/>
      <dgm:spPr/>
    </dgm:pt>
    <dgm:pt modelId="{7CFDF5B7-6404-FA4D-B06D-6393CA0CD179}" type="pres">
      <dgm:prSet presAssocID="{3C1E6E9C-74B7-2D4A-BD73-977DFDA15F91}" presName="Accent3" presStyleLbl="node1" presStyleIdx="2" presStyleCnt="15"/>
      <dgm:spPr/>
    </dgm:pt>
    <dgm:pt modelId="{A8CB02E8-AB62-B048-A426-131F1A405044}" type="pres">
      <dgm:prSet presAssocID="{3C1E6E9C-74B7-2D4A-BD73-977DFDA15F91}" presName="Accent4" presStyleLbl="node1" presStyleIdx="3" presStyleCnt="15"/>
      <dgm:spPr/>
    </dgm:pt>
    <dgm:pt modelId="{1A71A5DC-DC4A-114D-99E6-976483EAB470}" type="pres">
      <dgm:prSet presAssocID="{3C1E6E9C-74B7-2D4A-BD73-977DFDA15F91}" presName="Accent5" presStyleLbl="node1" presStyleIdx="4" presStyleCnt="15"/>
      <dgm:spPr/>
    </dgm:pt>
    <dgm:pt modelId="{ECD1F261-E67D-AA4B-BCBF-C87EAC480ED1}" type="pres">
      <dgm:prSet presAssocID="{3C1E6E9C-74B7-2D4A-BD73-977DFDA15F91}" presName="Accent6" presStyleLbl="node1" presStyleIdx="5" presStyleCnt="15" custLinFactNeighborX="-7705" custLinFactNeighborY="72988"/>
      <dgm:spPr/>
    </dgm:pt>
    <dgm:pt modelId="{C42D5250-FC77-FA4A-ACAF-C1DE88A87974}" type="pres">
      <dgm:prSet presAssocID="{306D53CA-E5FC-EA40-90CE-8F7B414F5026}" presName="Child1" presStyleLbl="node1" presStyleIdx="6" presStyleCnt="15" custScaleX="112385" custScaleY="112411" custLinFactNeighborX="-12923" custLinFactNeighborY="-45371">
        <dgm:presLayoutVars>
          <dgm:chMax val="0"/>
          <dgm:chPref val="0"/>
        </dgm:presLayoutVars>
      </dgm:prSet>
      <dgm:spPr/>
    </dgm:pt>
    <dgm:pt modelId="{ABE1FAE4-A467-ED4B-B878-089F6806ABC1}" type="pres">
      <dgm:prSet presAssocID="{306D53CA-E5FC-EA40-90CE-8F7B414F5026}" presName="Accent7" presStyleCnt="0"/>
      <dgm:spPr/>
    </dgm:pt>
    <dgm:pt modelId="{9BAC5735-0736-DC49-B264-8F6154F52CAB}" type="pres">
      <dgm:prSet presAssocID="{306D53CA-E5FC-EA40-90CE-8F7B414F5026}" presName="AccentHold1" presStyleLbl="node1" presStyleIdx="7" presStyleCnt="15"/>
      <dgm:spPr/>
    </dgm:pt>
    <dgm:pt modelId="{2F943263-CBD9-C446-B6E9-B19AA385F8CF}" type="pres">
      <dgm:prSet presAssocID="{306D53CA-E5FC-EA40-90CE-8F7B414F5026}" presName="Accent8" presStyleCnt="0"/>
      <dgm:spPr/>
    </dgm:pt>
    <dgm:pt modelId="{C12BD306-598A-324F-A7D3-68A43334EBF2}" type="pres">
      <dgm:prSet presAssocID="{306D53CA-E5FC-EA40-90CE-8F7B414F5026}" presName="AccentHold2" presStyleLbl="node1" presStyleIdx="8" presStyleCnt="15" custLinFactNeighborX="-4561" custLinFactNeighborY="-34203"/>
      <dgm:spPr/>
    </dgm:pt>
    <dgm:pt modelId="{DCFE9E31-D44D-6743-BFF7-FDB9C906DD6E}" type="pres">
      <dgm:prSet presAssocID="{340AD5CC-C44A-564E-B9AE-B89CF562673B}" presName="Child2" presStyleLbl="node1" presStyleIdx="9" presStyleCnt="15" custScaleX="112385" custScaleY="112411">
        <dgm:presLayoutVars>
          <dgm:chMax val="0"/>
          <dgm:chPref val="0"/>
        </dgm:presLayoutVars>
      </dgm:prSet>
      <dgm:spPr/>
    </dgm:pt>
    <dgm:pt modelId="{E75F1CD7-138E-AB41-B947-18509733E26E}" type="pres">
      <dgm:prSet presAssocID="{340AD5CC-C44A-564E-B9AE-B89CF562673B}" presName="Accent9" presStyleCnt="0"/>
      <dgm:spPr/>
    </dgm:pt>
    <dgm:pt modelId="{60A9AA3D-A3A8-5C46-A974-3090A9A6C793}" type="pres">
      <dgm:prSet presAssocID="{340AD5CC-C44A-564E-B9AE-B89CF562673B}" presName="AccentHold1" presStyleLbl="node1" presStyleIdx="10" presStyleCnt="15"/>
      <dgm:spPr/>
    </dgm:pt>
    <dgm:pt modelId="{E34E986D-5606-954E-9B85-E86DDBC61490}" type="pres">
      <dgm:prSet presAssocID="{340AD5CC-C44A-564E-B9AE-B89CF562673B}" presName="Accent10" presStyleCnt="0"/>
      <dgm:spPr/>
    </dgm:pt>
    <dgm:pt modelId="{6C957086-A940-4E4C-8757-B69FF3B8B74B}" type="pres">
      <dgm:prSet presAssocID="{340AD5CC-C44A-564E-B9AE-B89CF562673B}" presName="AccentHold2" presStyleLbl="node1" presStyleIdx="11" presStyleCnt="15"/>
      <dgm:spPr/>
    </dgm:pt>
    <dgm:pt modelId="{15AA8B27-430E-D544-B631-A06AB0024DA2}" type="pres">
      <dgm:prSet presAssocID="{340AD5CC-C44A-564E-B9AE-B89CF562673B}" presName="Accent11" presStyleCnt="0"/>
      <dgm:spPr/>
    </dgm:pt>
    <dgm:pt modelId="{8D472716-343A-4C43-B931-5AB173D5D85C}" type="pres">
      <dgm:prSet presAssocID="{340AD5CC-C44A-564E-B9AE-B89CF562673B}" presName="AccentHold3" presStyleLbl="node1" presStyleIdx="12" presStyleCnt="15"/>
      <dgm:spPr/>
    </dgm:pt>
    <dgm:pt modelId="{FC00ACC3-C55C-1649-8CE3-3B33A6C30884}" type="pres">
      <dgm:prSet presAssocID="{3F5166CB-F206-584D-A8E8-F741A858835F}" presName="Child3" presStyleLbl="node1" presStyleIdx="13" presStyleCnt="15" custScaleX="112385" custScaleY="112411">
        <dgm:presLayoutVars>
          <dgm:chMax val="0"/>
          <dgm:chPref val="0"/>
        </dgm:presLayoutVars>
      </dgm:prSet>
      <dgm:spPr/>
    </dgm:pt>
    <dgm:pt modelId="{1581AC54-56D1-114C-9C53-89571452A271}" type="pres">
      <dgm:prSet presAssocID="{3F5166CB-F206-584D-A8E8-F741A858835F}" presName="Accent12" presStyleCnt="0"/>
      <dgm:spPr/>
    </dgm:pt>
    <dgm:pt modelId="{44087F16-F210-3543-BA14-F3801DB8009F}" type="pres">
      <dgm:prSet presAssocID="{3F5166CB-F206-584D-A8E8-F741A858835F}" presName="AccentHold1" presStyleLbl="node1" presStyleIdx="14" presStyleCnt="15"/>
      <dgm:spPr/>
    </dgm:pt>
  </dgm:ptLst>
  <dgm:cxnLst>
    <dgm:cxn modelId="{4443863C-2737-D146-ABCD-DE1B3A8E45CB}" srcId="{BB903E5F-6EF7-3841-8150-658C5E8449C6}" destId="{3C1E6E9C-74B7-2D4A-BD73-977DFDA15F91}" srcOrd="0" destOrd="0" parTransId="{4E9C099F-4777-2741-BB0D-8D11196DFF9E}" sibTransId="{8449CC74-FBD0-634B-BCB3-48B8485E765E}"/>
    <dgm:cxn modelId="{6B03E248-F3F1-CC48-BE07-9813107B6AE9}" srcId="{3C1E6E9C-74B7-2D4A-BD73-977DFDA15F91}" destId="{306D53CA-E5FC-EA40-90CE-8F7B414F5026}" srcOrd="0" destOrd="0" parTransId="{82B6F8C5-EA52-644E-BB08-A2056FAA7224}" sibTransId="{301BB172-3258-F24B-BC9A-1354B05ACC1D}"/>
    <dgm:cxn modelId="{437B315D-104E-9842-8A97-0B8AFAB79F88}" srcId="{BB903E5F-6EF7-3841-8150-658C5E8449C6}" destId="{C2A24835-D95D-9642-9E8A-5F9D717B390A}" srcOrd="1" destOrd="0" parTransId="{6D5AF988-3D29-EA4D-B8AD-148D16662EA0}" sibTransId="{6D5E0962-8E29-4449-B08A-96DF88AE2834}"/>
    <dgm:cxn modelId="{C461FF87-F373-1A46-BA1A-982C8FB010F7}" type="presOf" srcId="{3C1E6E9C-74B7-2D4A-BD73-977DFDA15F91}" destId="{76ECA26C-AECE-4749-BC76-39471E7E0C3F}" srcOrd="0" destOrd="0" presId="urn:microsoft.com/office/officeart/2009/3/layout/CircleRelationship"/>
    <dgm:cxn modelId="{DCD5BF99-F02F-F446-AF4F-6C16489969E7}" type="presOf" srcId="{340AD5CC-C44A-564E-B9AE-B89CF562673B}" destId="{DCFE9E31-D44D-6743-BFF7-FDB9C906DD6E}" srcOrd="0" destOrd="0" presId="urn:microsoft.com/office/officeart/2009/3/layout/CircleRelationship"/>
    <dgm:cxn modelId="{F1CE2B9D-8EA9-6640-ADEF-F414EABBD1C1}" type="presOf" srcId="{BB903E5F-6EF7-3841-8150-658C5E8449C6}" destId="{80B79530-E812-2D4F-85EE-C53302157217}" srcOrd="0" destOrd="0" presId="urn:microsoft.com/office/officeart/2009/3/layout/CircleRelationship"/>
    <dgm:cxn modelId="{95A69AAF-9A04-F449-B956-7BD6C8D86593}" srcId="{3C1E6E9C-74B7-2D4A-BD73-977DFDA15F91}" destId="{340AD5CC-C44A-564E-B9AE-B89CF562673B}" srcOrd="1" destOrd="0" parTransId="{013211FE-EE16-8843-B9E3-43105DF6A570}" sibTransId="{E6AD112E-0998-AB4F-8F2D-7E9A158CDA15}"/>
    <dgm:cxn modelId="{53DD7AB8-7231-2448-A054-15FEEE523A10}" type="presOf" srcId="{3F5166CB-F206-584D-A8E8-F741A858835F}" destId="{FC00ACC3-C55C-1649-8CE3-3B33A6C30884}" srcOrd="0" destOrd="0" presId="urn:microsoft.com/office/officeart/2009/3/layout/CircleRelationship"/>
    <dgm:cxn modelId="{DAD735BA-D3E4-904A-88D0-D9DC8E144A4F}" type="presOf" srcId="{306D53CA-E5FC-EA40-90CE-8F7B414F5026}" destId="{C42D5250-FC77-FA4A-ACAF-C1DE88A87974}" srcOrd="0" destOrd="0" presId="urn:microsoft.com/office/officeart/2009/3/layout/CircleRelationship"/>
    <dgm:cxn modelId="{5FCF39DF-0448-0641-9EF0-1818B72E21A9}" srcId="{3C1E6E9C-74B7-2D4A-BD73-977DFDA15F91}" destId="{3F5166CB-F206-584D-A8E8-F741A858835F}" srcOrd="2" destOrd="0" parTransId="{AE51AD38-4764-3945-A31E-4C48CC63B557}" sibTransId="{C8B1E6D3-CB85-AB49-950C-7674B1B6D64C}"/>
    <dgm:cxn modelId="{D4B37720-9742-1243-A326-C7FDC4284F67}" type="presParOf" srcId="{80B79530-E812-2D4F-85EE-C53302157217}" destId="{76ECA26C-AECE-4749-BC76-39471E7E0C3F}" srcOrd="0" destOrd="0" presId="urn:microsoft.com/office/officeart/2009/3/layout/CircleRelationship"/>
    <dgm:cxn modelId="{99FC7F63-1032-C349-948B-2063D8C5C4F9}" type="presParOf" srcId="{80B79530-E812-2D4F-85EE-C53302157217}" destId="{128BAC1A-468A-204A-A067-39C09A2750CD}" srcOrd="1" destOrd="0" presId="urn:microsoft.com/office/officeart/2009/3/layout/CircleRelationship"/>
    <dgm:cxn modelId="{D5C0CE23-A38D-EE44-94F5-8207933B2A1A}" type="presParOf" srcId="{80B79530-E812-2D4F-85EE-C53302157217}" destId="{177D22C4-DE13-DF44-A689-0CFEB4563487}" srcOrd="2" destOrd="0" presId="urn:microsoft.com/office/officeart/2009/3/layout/CircleRelationship"/>
    <dgm:cxn modelId="{26E3B36F-8B07-194A-B696-43ED7A9A7AF7}" type="presParOf" srcId="{80B79530-E812-2D4F-85EE-C53302157217}" destId="{7CFDF5B7-6404-FA4D-B06D-6393CA0CD179}" srcOrd="3" destOrd="0" presId="urn:microsoft.com/office/officeart/2009/3/layout/CircleRelationship"/>
    <dgm:cxn modelId="{C39D7816-D679-A44C-B531-3B37EB83E594}" type="presParOf" srcId="{80B79530-E812-2D4F-85EE-C53302157217}" destId="{A8CB02E8-AB62-B048-A426-131F1A405044}" srcOrd="4" destOrd="0" presId="urn:microsoft.com/office/officeart/2009/3/layout/CircleRelationship"/>
    <dgm:cxn modelId="{E1AF56E9-2737-5048-B68D-7F63BA584502}" type="presParOf" srcId="{80B79530-E812-2D4F-85EE-C53302157217}" destId="{1A71A5DC-DC4A-114D-99E6-976483EAB470}" srcOrd="5" destOrd="0" presId="urn:microsoft.com/office/officeart/2009/3/layout/CircleRelationship"/>
    <dgm:cxn modelId="{3DCD50F2-55D1-DA4A-80A8-084906532EEA}" type="presParOf" srcId="{80B79530-E812-2D4F-85EE-C53302157217}" destId="{ECD1F261-E67D-AA4B-BCBF-C87EAC480ED1}" srcOrd="6" destOrd="0" presId="urn:microsoft.com/office/officeart/2009/3/layout/CircleRelationship"/>
    <dgm:cxn modelId="{41CC2286-30E6-C542-AFF2-FA3C3B2B7D78}" type="presParOf" srcId="{80B79530-E812-2D4F-85EE-C53302157217}" destId="{C42D5250-FC77-FA4A-ACAF-C1DE88A87974}" srcOrd="7" destOrd="0" presId="urn:microsoft.com/office/officeart/2009/3/layout/CircleRelationship"/>
    <dgm:cxn modelId="{6F0C047E-F6F1-B54E-B043-7C68B66BF7BE}" type="presParOf" srcId="{80B79530-E812-2D4F-85EE-C53302157217}" destId="{ABE1FAE4-A467-ED4B-B878-089F6806ABC1}" srcOrd="8" destOrd="0" presId="urn:microsoft.com/office/officeart/2009/3/layout/CircleRelationship"/>
    <dgm:cxn modelId="{5C216140-BA99-AB49-8919-75BBF3C875D1}" type="presParOf" srcId="{ABE1FAE4-A467-ED4B-B878-089F6806ABC1}" destId="{9BAC5735-0736-DC49-B264-8F6154F52CAB}" srcOrd="0" destOrd="0" presId="urn:microsoft.com/office/officeart/2009/3/layout/CircleRelationship"/>
    <dgm:cxn modelId="{A599DCA7-F815-D744-BE2F-F2EF16F537F2}" type="presParOf" srcId="{80B79530-E812-2D4F-85EE-C53302157217}" destId="{2F943263-CBD9-C446-B6E9-B19AA385F8CF}" srcOrd="9" destOrd="0" presId="urn:microsoft.com/office/officeart/2009/3/layout/CircleRelationship"/>
    <dgm:cxn modelId="{51062C77-3E0D-6144-96BB-BA960DAEE7C3}" type="presParOf" srcId="{2F943263-CBD9-C446-B6E9-B19AA385F8CF}" destId="{C12BD306-598A-324F-A7D3-68A43334EBF2}" srcOrd="0" destOrd="0" presId="urn:microsoft.com/office/officeart/2009/3/layout/CircleRelationship"/>
    <dgm:cxn modelId="{05C99AF8-9204-9345-BD1D-277E18F8C396}" type="presParOf" srcId="{80B79530-E812-2D4F-85EE-C53302157217}" destId="{DCFE9E31-D44D-6743-BFF7-FDB9C906DD6E}" srcOrd="10" destOrd="0" presId="urn:microsoft.com/office/officeart/2009/3/layout/CircleRelationship"/>
    <dgm:cxn modelId="{7A3CB92A-A94D-E847-9CCC-CC925C76A8FF}" type="presParOf" srcId="{80B79530-E812-2D4F-85EE-C53302157217}" destId="{E75F1CD7-138E-AB41-B947-18509733E26E}" srcOrd="11" destOrd="0" presId="urn:microsoft.com/office/officeart/2009/3/layout/CircleRelationship"/>
    <dgm:cxn modelId="{C3F5680B-F695-654E-828E-3416C87ECE3C}" type="presParOf" srcId="{E75F1CD7-138E-AB41-B947-18509733E26E}" destId="{60A9AA3D-A3A8-5C46-A974-3090A9A6C793}" srcOrd="0" destOrd="0" presId="urn:microsoft.com/office/officeart/2009/3/layout/CircleRelationship"/>
    <dgm:cxn modelId="{44283623-7314-3B47-8591-0AA3E5E2D15F}" type="presParOf" srcId="{80B79530-E812-2D4F-85EE-C53302157217}" destId="{E34E986D-5606-954E-9B85-E86DDBC61490}" srcOrd="12" destOrd="0" presId="urn:microsoft.com/office/officeart/2009/3/layout/CircleRelationship"/>
    <dgm:cxn modelId="{2EE7E46A-C28E-034C-8E24-B350984AFA5C}" type="presParOf" srcId="{E34E986D-5606-954E-9B85-E86DDBC61490}" destId="{6C957086-A940-4E4C-8757-B69FF3B8B74B}" srcOrd="0" destOrd="0" presId="urn:microsoft.com/office/officeart/2009/3/layout/CircleRelationship"/>
    <dgm:cxn modelId="{E701447C-F22C-364B-8A21-84085A037D04}" type="presParOf" srcId="{80B79530-E812-2D4F-85EE-C53302157217}" destId="{15AA8B27-430E-D544-B631-A06AB0024DA2}" srcOrd="13" destOrd="0" presId="urn:microsoft.com/office/officeart/2009/3/layout/CircleRelationship"/>
    <dgm:cxn modelId="{E467BEEE-8D9F-BE4E-9876-ADDA9C565B10}" type="presParOf" srcId="{15AA8B27-430E-D544-B631-A06AB0024DA2}" destId="{8D472716-343A-4C43-B931-5AB173D5D85C}" srcOrd="0" destOrd="0" presId="urn:microsoft.com/office/officeart/2009/3/layout/CircleRelationship"/>
    <dgm:cxn modelId="{31883A25-02CE-7342-941F-A449B36AFDA0}" type="presParOf" srcId="{80B79530-E812-2D4F-85EE-C53302157217}" destId="{FC00ACC3-C55C-1649-8CE3-3B33A6C30884}" srcOrd="14" destOrd="0" presId="urn:microsoft.com/office/officeart/2009/3/layout/CircleRelationship"/>
    <dgm:cxn modelId="{4273F672-6D5D-974A-AE96-6DE2E09FE332}" type="presParOf" srcId="{80B79530-E812-2D4F-85EE-C53302157217}" destId="{1581AC54-56D1-114C-9C53-89571452A271}" srcOrd="15" destOrd="0" presId="urn:microsoft.com/office/officeart/2009/3/layout/CircleRelationship"/>
    <dgm:cxn modelId="{1355451D-CE75-1E45-B3F5-D88FAEF40DA8}" type="presParOf" srcId="{1581AC54-56D1-114C-9C53-89571452A271}" destId="{44087F16-F210-3543-BA14-F3801DB8009F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26230-5221-FB4F-B63C-528AC350B520}">
      <dsp:nvSpPr>
        <dsp:cNvPr id="0" name=""/>
        <dsp:cNvSpPr/>
      </dsp:nvSpPr>
      <dsp:spPr>
        <a:xfrm rot="10800000">
          <a:off x="1976597" y="3174"/>
          <a:ext cx="6080760" cy="17799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4891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i="0" kern="1200" dirty="0">
              <a:solidFill>
                <a:srgbClr val="273934"/>
              </a:solidFill>
            </a:rPr>
            <a:t>O QUE É?</a:t>
          </a:r>
          <a:endParaRPr lang="pt-PT" sz="1800" b="1" kern="1200" dirty="0">
            <a:solidFill>
              <a:srgbClr val="273934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600" kern="1200" dirty="0">
              <a:solidFill>
                <a:srgbClr val="273934"/>
              </a:solidFill>
            </a:rPr>
            <a:t>É uma iniciativa que permite aos alunos participarem ativamente nas decisões da Escola, através de um processo democrático, com várias etapas e que, no final, vai permitir melhorar cada um dos estabelecimentos de ensino, com as ideias de quem lá estuda.</a:t>
          </a:r>
        </a:p>
      </dsp:txBody>
      <dsp:txXfrm rot="10800000">
        <a:off x="2421574" y="3174"/>
        <a:ext cx="5635783" cy="1779909"/>
      </dsp:txXfrm>
    </dsp:sp>
    <dsp:sp modelId="{125FCB79-826E-C04D-843A-FF5FCDAD32C1}">
      <dsp:nvSpPr>
        <dsp:cNvPr id="0" name=""/>
        <dsp:cNvSpPr/>
      </dsp:nvSpPr>
      <dsp:spPr>
        <a:xfrm>
          <a:off x="1086642" y="3174"/>
          <a:ext cx="1779909" cy="1779909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C7AB1-1FCA-0741-8610-CA60D4724343}">
      <dsp:nvSpPr>
        <dsp:cNvPr id="0" name=""/>
        <dsp:cNvSpPr/>
      </dsp:nvSpPr>
      <dsp:spPr>
        <a:xfrm rot="10800000">
          <a:off x="1976597" y="2314401"/>
          <a:ext cx="6080760" cy="17799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4891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i="0" kern="1200" dirty="0">
              <a:solidFill>
                <a:srgbClr val="273934"/>
              </a:solidFill>
              <a:latin typeface="Arial" panose="020B0604020202020204"/>
              <a:ea typeface="+mn-ea"/>
              <a:cs typeface="+mn-cs"/>
            </a:rPr>
            <a:t>A QUEM SE DIRIGE?</a:t>
          </a:r>
        </a:p>
        <a:p>
          <a:pPr marL="180975" lvl="1" indent="-1301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/>
          </a:pPr>
          <a:r>
            <a:rPr lang="pt-PT" sz="1600" kern="1200" dirty="0">
              <a:solidFill>
                <a:srgbClr val="273934"/>
              </a:solidFill>
            </a:rPr>
            <a:t>O OPE dirige-se a alunos do 3.º ciclo do ensino básico que frequentem estabelecimentos públicos de ensino</a:t>
          </a:r>
        </a:p>
      </dsp:txBody>
      <dsp:txXfrm rot="10800000">
        <a:off x="2421574" y="2314401"/>
        <a:ext cx="5635783" cy="1779909"/>
      </dsp:txXfrm>
    </dsp:sp>
    <dsp:sp modelId="{1F18F104-1300-D842-98B2-3400191C6B84}">
      <dsp:nvSpPr>
        <dsp:cNvPr id="0" name=""/>
        <dsp:cNvSpPr/>
      </dsp:nvSpPr>
      <dsp:spPr>
        <a:xfrm>
          <a:off x="1086642" y="2314401"/>
          <a:ext cx="1779909" cy="1779909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C4BA4-2188-F34D-872A-A0C17359BC1A}">
      <dsp:nvSpPr>
        <dsp:cNvPr id="0" name=""/>
        <dsp:cNvSpPr/>
      </dsp:nvSpPr>
      <dsp:spPr>
        <a:xfrm rot="10800000">
          <a:off x="1976597" y="4625627"/>
          <a:ext cx="6080760" cy="17799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4891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i="0" kern="1200" dirty="0">
              <a:solidFill>
                <a:srgbClr val="273934"/>
              </a:solidFill>
              <a:latin typeface="Arial" panose="020B0604020202020204"/>
              <a:ea typeface="+mn-ea"/>
              <a:cs typeface="+mn-cs"/>
            </a:rPr>
            <a:t>QUAL VALOR DO ORÇAMENTO?</a:t>
          </a:r>
        </a:p>
        <a:p>
          <a:pPr marL="180975" lvl="1" indent="-1682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pt-PT" sz="1600" kern="1200" dirty="0">
              <a:solidFill>
                <a:srgbClr val="273934"/>
              </a:solidFill>
            </a:rPr>
            <a:t>Para o Orçamento Participativo das Escolas é transferida uma verba adicional de 1 euro por aluno. Nas escolas com menos alunos, o valor mínimo do OPE é de 500 euros.</a:t>
          </a:r>
        </a:p>
      </dsp:txBody>
      <dsp:txXfrm rot="10800000">
        <a:off x="2421574" y="4625627"/>
        <a:ext cx="5635783" cy="1779909"/>
      </dsp:txXfrm>
    </dsp:sp>
    <dsp:sp modelId="{54F23AE3-B6E5-1047-9FA8-ADD1ACE0C628}">
      <dsp:nvSpPr>
        <dsp:cNvPr id="0" name=""/>
        <dsp:cNvSpPr/>
      </dsp:nvSpPr>
      <dsp:spPr>
        <a:xfrm>
          <a:off x="1086642" y="4625627"/>
          <a:ext cx="1779909" cy="1779909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57537-E67E-4599-9AC6-7652F8E2A759}">
      <dsp:nvSpPr>
        <dsp:cNvPr id="0" name=""/>
        <dsp:cNvSpPr/>
      </dsp:nvSpPr>
      <dsp:spPr>
        <a:xfrm>
          <a:off x="0" y="166655"/>
          <a:ext cx="7308812" cy="4568007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40000"/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8CF654E-277C-49F1-95E5-D921133A2AB0}">
      <dsp:nvSpPr>
        <dsp:cNvPr id="0" name=""/>
        <dsp:cNvSpPr/>
      </dsp:nvSpPr>
      <dsp:spPr>
        <a:xfrm>
          <a:off x="985539" y="3313312"/>
          <a:ext cx="190029" cy="1900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1E274D-3556-4E11-833E-2A460E659062}">
      <dsp:nvSpPr>
        <dsp:cNvPr id="0" name=""/>
        <dsp:cNvSpPr/>
      </dsp:nvSpPr>
      <dsp:spPr>
        <a:xfrm>
          <a:off x="1080555" y="3504376"/>
          <a:ext cx="1702953" cy="1320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92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Janeiro</a:t>
          </a:r>
          <a:endParaRPr lang="pt-PT" sz="2800" b="1" kern="1200" dirty="0">
            <a:solidFill>
              <a:schemeClr val="accent1">
                <a:lumMod val="50000"/>
              </a:schemeClr>
            </a:solidFill>
          </a:endParaRPr>
        </a:p>
        <a:p>
          <a:pPr marL="174625" lvl="1" indent="-17462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600" kern="1200" dirty="0"/>
            <a:t>Divulgação do projeto </a:t>
          </a:r>
          <a:br>
            <a:rPr lang="pt-PT" sz="1600" kern="1200" dirty="0"/>
          </a:br>
          <a:r>
            <a:rPr lang="pt-PT" sz="1600" kern="1200" dirty="0"/>
            <a:t>(até ao final do mês)</a:t>
          </a:r>
        </a:p>
      </dsp:txBody>
      <dsp:txXfrm>
        <a:off x="1080555" y="3504376"/>
        <a:ext cx="1702953" cy="1320154"/>
      </dsp:txXfrm>
    </dsp:sp>
    <dsp:sp modelId="{F7469F64-E1ED-45F9-8958-A29604F0B525}">
      <dsp:nvSpPr>
        <dsp:cNvPr id="0" name=""/>
        <dsp:cNvSpPr/>
      </dsp:nvSpPr>
      <dsp:spPr>
        <a:xfrm>
          <a:off x="2605591" y="2002272"/>
          <a:ext cx="343514" cy="3435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2EC6BB-83E0-4421-8213-B35B44920B1C}">
      <dsp:nvSpPr>
        <dsp:cNvPr id="0" name=""/>
        <dsp:cNvSpPr/>
      </dsp:nvSpPr>
      <dsp:spPr>
        <a:xfrm>
          <a:off x="2696457" y="2597478"/>
          <a:ext cx="1915896" cy="2484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021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Fevereiro</a:t>
          </a:r>
          <a:endParaRPr lang="pt-PT" sz="2800" b="1" kern="1200" dirty="0">
            <a:solidFill>
              <a:schemeClr val="accent1">
                <a:lumMod val="50000"/>
              </a:schemeClr>
            </a:solidFill>
          </a:endParaRPr>
        </a:p>
        <a:p>
          <a:pPr marL="174625" lvl="1" indent="-17462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600" kern="1200" dirty="0"/>
            <a:t>Apresentação de propostas </a:t>
          </a:r>
          <a:br>
            <a:rPr lang="pt-PT" sz="1600" kern="1200" dirty="0"/>
          </a:br>
          <a:r>
            <a:rPr lang="pt-PT" sz="1600" kern="1200" dirty="0"/>
            <a:t>(até ao final do mês)</a:t>
          </a:r>
        </a:p>
      </dsp:txBody>
      <dsp:txXfrm>
        <a:off x="2696457" y="2597478"/>
        <a:ext cx="1915896" cy="2484996"/>
      </dsp:txXfrm>
    </dsp:sp>
    <dsp:sp modelId="{83514CCD-9EF3-4F73-A83F-629603B8C8B2}">
      <dsp:nvSpPr>
        <dsp:cNvPr id="0" name=""/>
        <dsp:cNvSpPr/>
      </dsp:nvSpPr>
      <dsp:spPr>
        <a:xfrm>
          <a:off x="4622823" y="1246725"/>
          <a:ext cx="475072" cy="4750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7BB450-FEBC-487C-B232-0EA33FCBEAB0}">
      <dsp:nvSpPr>
        <dsp:cNvPr id="0" name=""/>
        <dsp:cNvSpPr/>
      </dsp:nvSpPr>
      <dsp:spPr>
        <a:xfrm>
          <a:off x="4607141" y="2049626"/>
          <a:ext cx="2701670" cy="3174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731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Março</a:t>
          </a:r>
          <a:endParaRPr lang="pt-PT" sz="2800" b="1" kern="1200" dirty="0">
            <a:solidFill>
              <a:schemeClr val="accent1">
                <a:lumMod val="50000"/>
              </a:schemeClr>
            </a:solidFill>
          </a:endParaRPr>
        </a:p>
        <a:p>
          <a:pPr marL="174625" lvl="1" indent="-174625" algn="l" defTabSz="71120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pt-PT" sz="1600" kern="1200" dirty="0"/>
            <a:t>Reunião  da coordenação com os proponentes </a:t>
          </a:r>
          <a:br>
            <a:rPr lang="pt-PT" sz="1600" kern="1200" dirty="0"/>
          </a:br>
          <a:r>
            <a:rPr lang="pt-PT" sz="1600" kern="1200" dirty="0"/>
            <a:t>(</a:t>
          </a:r>
          <a:r>
            <a:rPr lang="pt-PT" sz="1600" b="1" kern="1200" dirty="0"/>
            <a:t>entre 1 e 7 de março</a:t>
          </a:r>
          <a:r>
            <a:rPr lang="pt-PT" sz="1600" kern="1200" dirty="0"/>
            <a:t>)</a:t>
          </a:r>
        </a:p>
        <a:p>
          <a:pPr marL="174625" lvl="1" indent="-174625" algn="l" defTabSz="71120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pt-PT" sz="1600" kern="1200" dirty="0"/>
            <a:t>Divulgação e debate das propostas </a:t>
          </a:r>
          <a:br>
            <a:rPr lang="pt-PT" sz="1600" kern="1200" dirty="0"/>
          </a:br>
          <a:r>
            <a:rPr lang="pt-PT" sz="1600" kern="1200" dirty="0"/>
            <a:t>(</a:t>
          </a:r>
          <a:r>
            <a:rPr lang="pt-PT" sz="1600" b="1" kern="1200" dirty="0"/>
            <a:t>de 08 a 21 de março</a:t>
          </a:r>
          <a:r>
            <a:rPr lang="pt-PT" sz="1600" kern="1200" dirty="0"/>
            <a:t>)</a:t>
          </a:r>
        </a:p>
        <a:p>
          <a:pPr marL="174625" lvl="1" indent="-174625" algn="l" defTabSz="71120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pt-PT" sz="1600" kern="1200" dirty="0"/>
            <a:t>Votação das propostas </a:t>
          </a:r>
          <a:br>
            <a:rPr lang="pt-PT" sz="1600" kern="1200" dirty="0"/>
          </a:br>
          <a:r>
            <a:rPr lang="pt-PT" sz="1600" kern="1200" dirty="0"/>
            <a:t>(</a:t>
          </a:r>
          <a:r>
            <a:rPr lang="pt-PT" sz="1600" b="1" kern="1200" dirty="0"/>
            <a:t>22 de março</a:t>
          </a:r>
          <a:r>
            <a:rPr lang="pt-PT" sz="1600" kern="1200" dirty="0"/>
            <a:t>)</a:t>
          </a:r>
        </a:p>
        <a:p>
          <a:pPr marL="174625" lvl="1" indent="-174625" algn="l" defTabSz="71120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pt-PT" sz="1600" kern="1200" dirty="0"/>
            <a:t>Apresentação dos resultados </a:t>
          </a:r>
          <a:br>
            <a:rPr lang="pt-PT" sz="1600" kern="1200" dirty="0"/>
          </a:br>
          <a:r>
            <a:rPr lang="pt-PT" sz="1600" kern="1200" dirty="0"/>
            <a:t>(</a:t>
          </a:r>
          <a:r>
            <a:rPr lang="pt-PT" sz="1600" b="1" kern="1200" dirty="0"/>
            <a:t>de 23 a 29 de março</a:t>
          </a:r>
          <a:r>
            <a:rPr lang="pt-PT" sz="1600" kern="1200" dirty="0"/>
            <a:t>)</a:t>
          </a:r>
        </a:p>
      </dsp:txBody>
      <dsp:txXfrm>
        <a:off x="4607141" y="2049626"/>
        <a:ext cx="2701670" cy="31747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CA26C-AECE-4749-BC76-39471E7E0C3F}">
      <dsp:nvSpPr>
        <dsp:cNvPr id="0" name=""/>
        <dsp:cNvSpPr/>
      </dsp:nvSpPr>
      <dsp:spPr>
        <a:xfrm>
          <a:off x="891482" y="403991"/>
          <a:ext cx="4768405" cy="35458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1" i="0" kern="1200" cap="none" dirty="0">
              <a:ln w="28575">
                <a:solidFill>
                  <a:srgbClr val="273934"/>
                </a:solidFill>
              </a:ln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EQUIPA DE COORDENAÇÃO LOCAL DA MEDIDA</a:t>
          </a:r>
        </a:p>
      </dsp:txBody>
      <dsp:txXfrm>
        <a:off x="891482" y="403991"/>
        <a:ext cx="4768405" cy="3545892"/>
      </dsp:txXfrm>
    </dsp:sp>
    <dsp:sp modelId="{128BAC1A-468A-204A-A067-39C09A2750CD}">
      <dsp:nvSpPr>
        <dsp:cNvPr id="0" name=""/>
        <dsp:cNvSpPr/>
      </dsp:nvSpPr>
      <dsp:spPr>
        <a:xfrm>
          <a:off x="3222313" y="145990"/>
          <a:ext cx="394186" cy="3943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7D22C4-DE13-DF44-A689-0CFEB4563487}">
      <dsp:nvSpPr>
        <dsp:cNvPr id="0" name=""/>
        <dsp:cNvSpPr/>
      </dsp:nvSpPr>
      <dsp:spPr>
        <a:xfrm>
          <a:off x="2289212" y="3589979"/>
          <a:ext cx="285821" cy="2858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FDF5B7-6404-FA4D-B06D-6393CA0CD179}">
      <dsp:nvSpPr>
        <dsp:cNvPr id="0" name=""/>
        <dsp:cNvSpPr/>
      </dsp:nvSpPr>
      <dsp:spPr>
        <a:xfrm>
          <a:off x="4972878" y="1746612"/>
          <a:ext cx="285821" cy="2858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CB02E8-AB62-B048-A426-131F1A405044}">
      <dsp:nvSpPr>
        <dsp:cNvPr id="0" name=""/>
        <dsp:cNvSpPr/>
      </dsp:nvSpPr>
      <dsp:spPr>
        <a:xfrm>
          <a:off x="3607045" y="3894031"/>
          <a:ext cx="394186" cy="3943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71A5DC-DC4A-114D-99E6-976483EAB470}">
      <dsp:nvSpPr>
        <dsp:cNvPr id="0" name=""/>
        <dsp:cNvSpPr/>
      </dsp:nvSpPr>
      <dsp:spPr>
        <a:xfrm>
          <a:off x="2369213" y="706456"/>
          <a:ext cx="285821" cy="2858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D1F261-E67D-AA4B-BCBF-C87EAC480ED1}">
      <dsp:nvSpPr>
        <dsp:cNvPr id="0" name=""/>
        <dsp:cNvSpPr/>
      </dsp:nvSpPr>
      <dsp:spPr>
        <a:xfrm>
          <a:off x="1447544" y="2550079"/>
          <a:ext cx="285821" cy="2858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2D5250-FC77-FA4A-ACAF-C1DE88A87974}">
      <dsp:nvSpPr>
        <dsp:cNvPr id="0" name=""/>
        <dsp:cNvSpPr/>
      </dsp:nvSpPr>
      <dsp:spPr>
        <a:xfrm>
          <a:off x="0" y="204254"/>
          <a:ext cx="1619996" cy="16200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b="1" kern="1200" dirty="0">
              <a:solidFill>
                <a:schemeClr val="bg1"/>
              </a:solidFill>
            </a:rPr>
            <a:t>Prof.ª Bernardete Tavares</a:t>
          </a:r>
        </a:p>
      </dsp:txBody>
      <dsp:txXfrm>
        <a:off x="0" y="204254"/>
        <a:ext cx="1619996" cy="1620000"/>
      </dsp:txXfrm>
    </dsp:sp>
    <dsp:sp modelId="{9BAC5735-0736-DC49-B264-8F6154F52CAB}">
      <dsp:nvSpPr>
        <dsp:cNvPr id="0" name=""/>
        <dsp:cNvSpPr/>
      </dsp:nvSpPr>
      <dsp:spPr>
        <a:xfrm>
          <a:off x="2823763" y="718883"/>
          <a:ext cx="394186" cy="3943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2BD306-598A-324F-A7D3-68A43334EBF2}">
      <dsp:nvSpPr>
        <dsp:cNvPr id="0" name=""/>
        <dsp:cNvSpPr/>
      </dsp:nvSpPr>
      <dsp:spPr>
        <a:xfrm>
          <a:off x="194136" y="2567373"/>
          <a:ext cx="712735" cy="7129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FE9E31-D44D-6743-BFF7-FDB9C906DD6E}">
      <dsp:nvSpPr>
        <dsp:cNvPr id="0" name=""/>
        <dsp:cNvSpPr/>
      </dsp:nvSpPr>
      <dsp:spPr>
        <a:xfrm>
          <a:off x="5019617" y="180003"/>
          <a:ext cx="1619996" cy="16200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b="1" kern="1200" dirty="0">
              <a:solidFill>
                <a:schemeClr val="bg1"/>
              </a:solidFill>
            </a:rPr>
            <a:t>Prof.ª Joana Finisterra</a:t>
          </a:r>
        </a:p>
      </dsp:txBody>
      <dsp:txXfrm>
        <a:off x="5019617" y="180003"/>
        <a:ext cx="1619996" cy="1620000"/>
      </dsp:txXfrm>
    </dsp:sp>
    <dsp:sp modelId="{60A9AA3D-A3A8-5C46-A974-3090A9A6C793}">
      <dsp:nvSpPr>
        <dsp:cNvPr id="0" name=""/>
        <dsp:cNvSpPr/>
      </dsp:nvSpPr>
      <dsp:spPr>
        <a:xfrm>
          <a:off x="4465236" y="1264437"/>
          <a:ext cx="394186" cy="3943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957086-A940-4E4C-8757-B69FF3B8B74B}">
      <dsp:nvSpPr>
        <dsp:cNvPr id="0" name=""/>
        <dsp:cNvSpPr/>
      </dsp:nvSpPr>
      <dsp:spPr>
        <a:xfrm>
          <a:off x="-44631" y="3659572"/>
          <a:ext cx="285821" cy="2858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472716-343A-4C43-B931-5AB173D5D85C}">
      <dsp:nvSpPr>
        <dsp:cNvPr id="0" name=""/>
        <dsp:cNvSpPr/>
      </dsp:nvSpPr>
      <dsp:spPr>
        <a:xfrm>
          <a:off x="2803400" y="3252788"/>
          <a:ext cx="285821" cy="2858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00ACC3-C55C-1649-8CE3-3B33A6C30884}">
      <dsp:nvSpPr>
        <dsp:cNvPr id="0" name=""/>
        <dsp:cNvSpPr/>
      </dsp:nvSpPr>
      <dsp:spPr>
        <a:xfrm>
          <a:off x="5697442" y="2671241"/>
          <a:ext cx="1619996" cy="16200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b="1" kern="1200" dirty="0">
              <a:solidFill>
                <a:schemeClr val="bg1"/>
              </a:solidFill>
            </a:rPr>
            <a:t>Prof.ª Paula Santos</a:t>
          </a:r>
        </a:p>
      </dsp:txBody>
      <dsp:txXfrm>
        <a:off x="5697442" y="2671241"/>
        <a:ext cx="1619996" cy="1620000"/>
      </dsp:txXfrm>
    </dsp:sp>
    <dsp:sp modelId="{44087F16-F210-3543-BA14-F3801DB8009F}">
      <dsp:nvSpPr>
        <dsp:cNvPr id="0" name=""/>
        <dsp:cNvSpPr/>
      </dsp:nvSpPr>
      <dsp:spPr>
        <a:xfrm>
          <a:off x="5380155" y="2710134"/>
          <a:ext cx="285821" cy="2858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F4FF-5FA1-46BC-8C2B-DC5A90122175}" type="datetimeFigureOut">
              <a:rPr lang="pt-PT" smtClean="0"/>
              <a:pPr/>
              <a:t>24/01/18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5A746C4C-CD8B-4F2D-B201-1F88977C357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77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F4FF-5FA1-46BC-8C2B-DC5A90122175}" type="datetimeFigureOut">
              <a:rPr lang="pt-PT" smtClean="0"/>
              <a:pPr/>
              <a:t>24/01/18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6C4C-CD8B-4F2D-B201-1F88977C357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5993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F4FF-5FA1-46BC-8C2B-DC5A90122175}" type="datetimeFigureOut">
              <a:rPr lang="pt-PT" smtClean="0"/>
              <a:pPr/>
              <a:t>24/01/18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6C4C-CD8B-4F2D-B201-1F88977C357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33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F4FF-5FA1-46BC-8C2B-DC5A90122175}" type="datetimeFigureOut">
              <a:rPr lang="pt-PT" smtClean="0"/>
              <a:pPr/>
              <a:t>24/01/18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6C4C-CD8B-4F2D-B201-1F88977C357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76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F4FF-5FA1-46BC-8C2B-DC5A90122175}" type="datetimeFigureOut">
              <a:rPr lang="pt-PT" smtClean="0"/>
              <a:pPr/>
              <a:t>24/01/18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6C4C-CD8B-4F2D-B201-1F88977C357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5992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F4FF-5FA1-46BC-8C2B-DC5A90122175}" type="datetimeFigureOut">
              <a:rPr lang="pt-PT" smtClean="0"/>
              <a:pPr/>
              <a:t>24/01/18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6C4C-CD8B-4F2D-B201-1F88977C357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59479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F4FF-5FA1-46BC-8C2B-DC5A90122175}" type="datetimeFigureOut">
              <a:rPr lang="pt-PT" smtClean="0"/>
              <a:pPr/>
              <a:t>24/01/18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6C4C-CD8B-4F2D-B201-1F88977C357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9338722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F4FF-5FA1-46BC-8C2B-DC5A90122175}" type="datetimeFigureOut">
              <a:rPr lang="pt-PT" smtClean="0"/>
              <a:pPr/>
              <a:t>24/01/18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6C4C-CD8B-4F2D-B201-1F88977C357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247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F4FF-5FA1-46BC-8C2B-DC5A90122175}" type="datetimeFigureOut">
              <a:rPr lang="pt-PT" smtClean="0"/>
              <a:pPr/>
              <a:t>24/01/18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6C4C-CD8B-4F2D-B201-1F88977C357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213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F4FF-5FA1-46BC-8C2B-DC5A90122175}" type="datetimeFigureOut">
              <a:rPr lang="pt-PT" smtClean="0"/>
              <a:pPr/>
              <a:t>24/01/18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6C4C-CD8B-4F2D-B201-1F88977C357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140406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F4FF-5FA1-46BC-8C2B-DC5A90122175}" type="datetimeFigureOut">
              <a:rPr lang="pt-PT" smtClean="0"/>
              <a:pPr/>
              <a:t>24/01/18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6C4C-CD8B-4F2D-B201-1F88977C357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910323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A01F4FF-5FA1-46BC-8C2B-DC5A90122175}" type="datetimeFigureOut">
              <a:rPr lang="pt-PT" smtClean="0"/>
              <a:pPr/>
              <a:t>24/01/18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46C4C-CD8B-4F2D-B201-1F88977C357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2174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4028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9.tiff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0.tiff"/><Relationship Id="rId9" Type="http://schemas.microsoft.com/office/2007/relationships/diagramDrawing" Target="../diagrams/drawin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f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tif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3.tiff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33">
            <a:extLst>
              <a:ext uri="{FF2B5EF4-FFF2-40B4-BE49-F238E27FC236}">
                <a16:creationId xmlns:a16="http://schemas.microsoft.com/office/drawing/2014/main" id="{9976F096-E17E-4ED9-9FAA-DF61F615685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35">
            <a:extLst>
              <a:ext uri="{FF2B5EF4-FFF2-40B4-BE49-F238E27FC236}">
                <a16:creationId xmlns:a16="http://schemas.microsoft.com/office/drawing/2014/main" id="{E23C7BC9-79ED-401D-A2F5-089E83F074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1037" name="Picture 137">
            <a:extLst>
              <a:ext uri="{FF2B5EF4-FFF2-40B4-BE49-F238E27FC236}">
                <a16:creationId xmlns:a16="http://schemas.microsoft.com/office/drawing/2014/main" id="{2499E005-3554-4E47-91DF-ABBDFBC603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1038" name="Rectangle 139">
            <a:extLst>
              <a:ext uri="{FF2B5EF4-FFF2-40B4-BE49-F238E27FC236}">
                <a16:creationId xmlns:a16="http://schemas.microsoft.com/office/drawing/2014/main" id="{DA14C663-644C-43AF-8C25-4C81C7C052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8401" y="0"/>
            <a:ext cx="4462482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TextBox 141">
            <a:extLst>
              <a:ext uri="{FF2B5EF4-FFF2-40B4-BE49-F238E27FC236}">
                <a16:creationId xmlns:a16="http://schemas.microsoft.com/office/drawing/2014/main" id="{45A24AF9-D5DE-4F11-A297-B53338F38345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874" y="3265639"/>
            <a:ext cx="31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1040" name="Rectangle 143">
            <a:extLst>
              <a:ext uri="{FF2B5EF4-FFF2-40B4-BE49-F238E27FC236}">
                <a16:creationId xmlns:a16="http://schemas.microsoft.com/office/drawing/2014/main" id="{E6B7FACF-D6DB-4110-909C-65446AE8AF2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45">
            <a:extLst>
              <a:ext uri="{FF2B5EF4-FFF2-40B4-BE49-F238E27FC236}">
                <a16:creationId xmlns:a16="http://schemas.microsoft.com/office/drawing/2014/main" id="{F1EC92CF-30B9-4336-B4D8-65CF20F59F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47">
            <a:extLst>
              <a:ext uri="{FF2B5EF4-FFF2-40B4-BE49-F238E27FC236}">
                <a16:creationId xmlns:a16="http://schemas.microsoft.com/office/drawing/2014/main" id="{92F178E9-3104-43C3-AA29-01AB0394C2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051EDB5B-B6EC-2E48-B16F-147104EAC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200" y="3259108"/>
            <a:ext cx="3938156" cy="2664298"/>
          </a:xfrm>
        </p:spPr>
        <p:txBody>
          <a:bodyPr>
            <a:normAutofit/>
          </a:bodyPr>
          <a:lstStyle/>
          <a:p>
            <a:pPr algn="ctr"/>
            <a:r>
              <a:rPr lang="pt-PT" sz="4800" b="1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Orçamento Participativo das Escolas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19F37EF-4059-D346-AD50-6E5EB78C2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5616" y="2108580"/>
            <a:ext cx="3989323" cy="116021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Escola Básica Cego do Maio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Ano letivo 2017/2018</a:t>
            </a:r>
          </a:p>
        </p:txBody>
      </p:sp>
      <p:pic>
        <p:nvPicPr>
          <p:cNvPr id="73" name="Picture 1" descr="page1image2940816">
            <a:extLst>
              <a:ext uri="{FF2B5EF4-FFF2-40B4-BE49-F238E27FC236}">
                <a16:creationId xmlns:a16="http://schemas.microsoft.com/office/drawing/2014/main" id="{4E2C5419-19CE-7B40-BDBC-947F72606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544" y="-136012"/>
            <a:ext cx="3532408" cy="712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41618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E13579-496E-084E-BC28-3BD7554CC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767595"/>
            <a:ext cx="5878011" cy="501165"/>
          </a:xfrm>
        </p:spPr>
        <p:txBody>
          <a:bodyPr/>
          <a:lstStyle/>
          <a:p>
            <a:pPr algn="l"/>
            <a:r>
              <a:rPr lang="pt-PT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PROPOSTAS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FCBE5AC-A9E5-3B47-8392-4E3F20B70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628800"/>
            <a:ext cx="6912768" cy="4781184"/>
          </a:xfrm>
        </p:spPr>
        <p:txBody>
          <a:bodyPr>
            <a:noAutofit/>
          </a:bodyPr>
          <a:lstStyle/>
          <a:p>
            <a:r>
              <a:rPr lang="pt-PT" sz="1600" dirty="0"/>
              <a:t>Elaboradas por </a:t>
            </a:r>
            <a:r>
              <a:rPr lang="pt-PT" sz="1600" b="1" dirty="0"/>
              <a:t>estudantes do 3.º ciclo </a:t>
            </a:r>
            <a:r>
              <a:rPr lang="pt-PT" sz="1600" dirty="0"/>
              <a:t>do ensino básico.</a:t>
            </a:r>
          </a:p>
          <a:p>
            <a:r>
              <a:rPr lang="pt-PT" sz="1600" dirty="0"/>
              <a:t>Têm que ser </a:t>
            </a:r>
            <a:r>
              <a:rPr lang="pt-PT" sz="1600" b="1" dirty="0"/>
              <a:t>entregues</a:t>
            </a:r>
            <a:r>
              <a:rPr lang="pt-PT" sz="1600" dirty="0"/>
              <a:t> até ao final do mês de fevereiro presencialmente na </a:t>
            </a:r>
            <a:r>
              <a:rPr lang="pt-PT" sz="1600" b="1" dirty="0"/>
              <a:t>Secretaria</a:t>
            </a:r>
            <a:r>
              <a:rPr lang="pt-PT" sz="1600" dirty="0"/>
              <a:t> ou através do </a:t>
            </a:r>
            <a:r>
              <a:rPr lang="pt-PT" sz="1600" b="1" dirty="0"/>
              <a:t>correio eletrónico</a:t>
            </a:r>
            <a:r>
              <a:rPr lang="pt-PT" sz="1600" dirty="0"/>
              <a:t>.</a:t>
            </a:r>
          </a:p>
          <a:p>
            <a:r>
              <a:rPr lang="pt-PT" sz="1600" dirty="0"/>
              <a:t>Devem identificar claramente uma </a:t>
            </a:r>
            <a:r>
              <a:rPr lang="pt-PT" sz="1600" b="1" dirty="0"/>
              <a:t>melhoria pretendida na escola</a:t>
            </a:r>
            <a:r>
              <a:rPr lang="pt-PT" sz="1600" dirty="0"/>
              <a:t>.</a:t>
            </a:r>
          </a:p>
          <a:p>
            <a:r>
              <a:rPr lang="pt-PT" sz="1600" dirty="0"/>
              <a:t>Podem ser apresentadas </a:t>
            </a:r>
            <a:r>
              <a:rPr lang="pt-PT" sz="1600" b="1" dirty="0"/>
              <a:t>individualmente ou em grupo</a:t>
            </a:r>
            <a:r>
              <a:rPr lang="pt-PT" sz="1600" dirty="0"/>
              <a:t>, por um </a:t>
            </a:r>
            <a:r>
              <a:rPr lang="pt-PT" sz="1600" b="1" dirty="0"/>
              <a:t>máximo de 5 estudantes </a:t>
            </a:r>
            <a:r>
              <a:rPr lang="pt-PT" sz="1600" dirty="0"/>
              <a:t>proponentes.</a:t>
            </a:r>
          </a:p>
          <a:p>
            <a:r>
              <a:rPr lang="pt-PT" sz="1600" dirty="0"/>
              <a:t>Precisa de ter o apoio de, pelo menos, </a:t>
            </a:r>
            <a:r>
              <a:rPr lang="pt-PT" sz="1600" b="1" dirty="0"/>
              <a:t>5% dos estudantes (15 alunos) </a:t>
            </a:r>
            <a:r>
              <a:rPr lang="pt-PT" sz="1600" dirty="0"/>
              <a:t>do 3.º ciclo do ensino básico, que frequentem a escola, sendo claramente identificados pelo seu </a:t>
            </a:r>
            <a:r>
              <a:rPr lang="pt-PT" sz="1600" b="1" dirty="0"/>
              <a:t>nome, número de estudante e assinatura</a:t>
            </a:r>
            <a:r>
              <a:rPr lang="pt-PT" sz="1600" dirty="0"/>
              <a:t>.</a:t>
            </a:r>
          </a:p>
          <a:p>
            <a:pPr algn="just"/>
            <a:r>
              <a:rPr lang="pt-PT" sz="1600" dirty="0"/>
              <a:t>São apresentadas sob a forma de </a:t>
            </a:r>
            <a:r>
              <a:rPr lang="pt-PT" sz="1600" b="1" dirty="0"/>
              <a:t>texto (até 1000 palavras)</a:t>
            </a:r>
            <a:r>
              <a:rPr lang="pt-PT" sz="1600" dirty="0"/>
              <a:t>, com ou sem imagem ilustrativa.</a:t>
            </a:r>
          </a:p>
          <a:p>
            <a:pPr algn="just"/>
            <a:r>
              <a:rPr lang="pt-PT" sz="1600" dirty="0"/>
              <a:t>Os proponentes podem desenvolver </a:t>
            </a:r>
            <a:r>
              <a:rPr lang="pt-PT" sz="1600" b="1" dirty="0"/>
              <a:t>atividades de angariação de fundos</a:t>
            </a:r>
            <a:r>
              <a:rPr lang="pt-PT" sz="1600" dirty="0"/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81B4185-E008-D545-8D6B-8B07D6FB83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0" y="767595"/>
            <a:ext cx="432000" cy="432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1E8C1B6-1589-094A-A7F0-C66DA93D0F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07833">
            <a:off x="6890110" y="229878"/>
            <a:ext cx="2238896" cy="223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50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DFC5D-83EC-9047-9D40-2290976E5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767595"/>
            <a:ext cx="5878011" cy="429157"/>
          </a:xfrm>
        </p:spPr>
        <p:txBody>
          <a:bodyPr>
            <a:normAutofit fontScale="90000"/>
          </a:bodyPr>
          <a:lstStyle/>
          <a:p>
            <a:pPr algn="l"/>
            <a:r>
              <a:rPr lang="pt-PT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VALIDAÇÃO DAS PROPOSTAS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0219C7C-840E-A849-9F40-E86BD655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175" y="1956782"/>
            <a:ext cx="7226124" cy="2504089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pt-PT" dirty="0"/>
              <a:t>As propostas apresentadas até dia 28 de fevereiro serão avaliadas pela Equipa Local de Coordenação da Medida.</a:t>
            </a:r>
          </a:p>
          <a:p>
            <a:pPr>
              <a:spcAft>
                <a:spcPts val="1000"/>
              </a:spcAft>
            </a:pPr>
            <a:r>
              <a:rPr lang="pt-PT" dirty="0"/>
              <a:t>Esta equipa pode </a:t>
            </a:r>
            <a:r>
              <a:rPr lang="pt-PT" b="1" dirty="0"/>
              <a:t>excluir</a:t>
            </a:r>
            <a:r>
              <a:rPr lang="pt-PT" dirty="0"/>
              <a:t>, antes do período de divulgação e debate, propostas que não cumpram as regras, que sejam contrárias ao projeto educativo ou que não sejam, manifestamente, exequíveis.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452FA39-A2A3-904C-9EB8-1D9FB58F59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656752"/>
            <a:ext cx="810000" cy="540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96BB14F-65D6-EA43-A678-3A5BBE7353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60399">
            <a:off x="79237" y="4402872"/>
            <a:ext cx="2238896" cy="223889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A46BA37-A387-F84F-A456-29F735F001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9348">
            <a:off x="423068" y="4763329"/>
            <a:ext cx="1240215" cy="1149137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E75D9C48-3137-B840-B8AE-F8ACF916AB32}"/>
              </a:ext>
            </a:extLst>
          </p:cNvPr>
          <p:cNvSpPr txBox="1">
            <a:spLocks/>
          </p:cNvSpPr>
          <p:nvPr/>
        </p:nvSpPr>
        <p:spPr>
          <a:xfrm>
            <a:off x="2051720" y="4357051"/>
            <a:ext cx="6470548" cy="863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8366" indent="-258366" algn="l" defTabSz="685800" rtl="0" eaLnBrk="1" latinLnBrk="0" hangingPunct="1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965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441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823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6299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75104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4028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670048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01752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pt-PT" dirty="0"/>
              <a:t>As propostas que forem validadas serão divulgadas pela Equipa Local de Coordenação da Media.</a:t>
            </a:r>
          </a:p>
        </p:txBody>
      </p:sp>
    </p:spTree>
    <p:extLst>
      <p:ext uri="{BB962C8B-B14F-4D97-AF65-F5344CB8AC3E}">
        <p14:creationId xmlns:p14="http://schemas.microsoft.com/office/powerpoint/2010/main" val="653680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9E078-4CCC-1645-844B-E07CB452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764705"/>
            <a:ext cx="5878011" cy="432048"/>
          </a:xfrm>
        </p:spPr>
        <p:txBody>
          <a:bodyPr>
            <a:normAutofit fontScale="90000"/>
          </a:bodyPr>
          <a:lstStyle/>
          <a:p>
            <a:pPr algn="l"/>
            <a:r>
              <a:rPr lang="pt-PT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DIVULGAÇÃO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1ABE4C1-BD3A-4D4D-BFC3-35CCCE8ED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144" y="3970697"/>
            <a:ext cx="5412088" cy="2592288"/>
          </a:xfrm>
        </p:spPr>
        <p:txBody>
          <a:bodyPr>
            <a:normAutofit fontScale="92500"/>
          </a:bodyPr>
          <a:lstStyle/>
          <a:p>
            <a:pPr algn="just">
              <a:spcAft>
                <a:spcPts val="1000"/>
              </a:spcAft>
            </a:pPr>
            <a:r>
              <a:rPr lang="pt-PT" dirty="0"/>
              <a:t>Será promovido um </a:t>
            </a:r>
            <a:r>
              <a:rPr lang="pt-PT" b="1" dirty="0"/>
              <a:t>debate acerca das propostas.</a:t>
            </a:r>
          </a:p>
          <a:p>
            <a:pPr algn="just">
              <a:spcAft>
                <a:spcPts val="1000"/>
              </a:spcAft>
            </a:pPr>
            <a:r>
              <a:rPr lang="pt-PT" dirty="0"/>
              <a:t>A Equipa de Coordenação Local da Medida irá intervir imediatamente, no sentido de </a:t>
            </a:r>
            <a:r>
              <a:rPr lang="pt-PT" b="1" dirty="0"/>
              <a:t>impedir quaisquer atos de intimidação ou silenciamento </a:t>
            </a:r>
            <a:r>
              <a:rPr lang="pt-PT" dirty="0"/>
              <a:t>que perturbem os princípios da liberdade de expressão e igualdade de oportunidades.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9EC8EB5-10F1-A94C-A7A2-BBE0A57459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728760"/>
            <a:ext cx="540000" cy="540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71339EF-371A-EB45-8203-DBE8B02453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8556A4"/>
              </a:clrFrom>
              <a:clrTo>
                <a:srgbClr val="8556A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 rot="643585">
            <a:off x="6653549" y="4383239"/>
            <a:ext cx="2316001" cy="2175746"/>
          </a:xfrm>
          <a:prstGeom prst="rect">
            <a:avLst/>
          </a:prstGeom>
        </p:spPr>
      </p:pic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id="{BEFEFD7F-0403-DA4D-8431-F652CF668E64}"/>
              </a:ext>
            </a:extLst>
          </p:cNvPr>
          <p:cNvSpPr txBox="1">
            <a:spLocks/>
          </p:cNvSpPr>
          <p:nvPr/>
        </p:nvSpPr>
        <p:spPr>
          <a:xfrm>
            <a:off x="1248144" y="1412776"/>
            <a:ext cx="6780240" cy="2860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8366" indent="-258366" algn="l" defTabSz="685800" rtl="0" eaLnBrk="1" latinLnBrk="0" hangingPunct="1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965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441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823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6299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75104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4028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670048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01752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A Equipa de Coordenação Local da Medida irá promover a </a:t>
            </a:r>
            <a:r>
              <a:rPr lang="pt-PT" b="1" dirty="0"/>
              <a:t>divulgação, até 10 dias úteis antes da votação</a:t>
            </a:r>
            <a:r>
              <a:rPr lang="pt-PT" dirty="0"/>
              <a:t>, em locais visíveis da escola e por meios eletrónicos.</a:t>
            </a:r>
          </a:p>
          <a:p>
            <a:pPr algn="just">
              <a:spcAft>
                <a:spcPts val="1000"/>
              </a:spcAft>
            </a:pPr>
            <a:r>
              <a:rPr lang="pt-PT" dirty="0"/>
              <a:t>Os alunos, que apresentaram as propostas aprovadas, poderão divulgar a sua proposta, desde que não perturbem o normal funcionamento da escola.</a:t>
            </a:r>
          </a:p>
        </p:txBody>
      </p:sp>
    </p:spTree>
    <p:extLst>
      <p:ext uri="{BB962C8B-B14F-4D97-AF65-F5344CB8AC3E}">
        <p14:creationId xmlns:p14="http://schemas.microsoft.com/office/powerpoint/2010/main" val="1406503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730D37-53DA-C440-A781-6C006A19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767595"/>
            <a:ext cx="5878011" cy="573173"/>
          </a:xfrm>
        </p:spPr>
        <p:txBody>
          <a:bodyPr>
            <a:normAutofit/>
          </a:bodyPr>
          <a:lstStyle/>
          <a:p>
            <a:pPr algn="l"/>
            <a:r>
              <a:rPr lang="pt-PT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VOTAÇÃO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E3C8E57-4CA3-D540-ACF2-81D143E11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7912" y="3528288"/>
            <a:ext cx="5256584" cy="2997056"/>
          </a:xfrm>
        </p:spPr>
        <p:txBody>
          <a:bodyPr>
            <a:noAutofit/>
          </a:bodyPr>
          <a:lstStyle/>
          <a:p>
            <a:pPr algn="just">
              <a:spcAft>
                <a:spcPts val="1000"/>
              </a:spcAft>
            </a:pPr>
            <a:r>
              <a:rPr lang="pt-PT" dirty="0"/>
              <a:t>Todos os </a:t>
            </a:r>
            <a:r>
              <a:rPr lang="pt-PT" b="1" dirty="0"/>
              <a:t>estudantes do 3º ciclo </a:t>
            </a:r>
            <a:r>
              <a:rPr lang="pt-PT" dirty="0"/>
              <a:t>poderão votar na proposta da sua preferência.</a:t>
            </a:r>
          </a:p>
          <a:p>
            <a:pPr algn="just">
              <a:spcAft>
                <a:spcPts val="1000"/>
              </a:spcAft>
            </a:pPr>
            <a:r>
              <a:rPr lang="pt-PT" dirty="0"/>
              <a:t>Caso só se encontre uma proposta a votação, a mesma só é considerada aprovada se obtiver 50% + 1 dos votos.</a:t>
            </a:r>
          </a:p>
          <a:p>
            <a:pPr algn="just">
              <a:spcAft>
                <a:spcPts val="1000"/>
              </a:spcAft>
            </a:pPr>
            <a:r>
              <a:rPr lang="pt-PT" dirty="0"/>
              <a:t>A </a:t>
            </a:r>
            <a:r>
              <a:rPr lang="pt-PT" b="1" dirty="0"/>
              <a:t>contagem dos votos </a:t>
            </a:r>
            <a:r>
              <a:rPr lang="pt-PT" dirty="0"/>
              <a:t>será realizada </a:t>
            </a:r>
            <a:r>
              <a:rPr lang="pt-PT" b="1" dirty="0"/>
              <a:t>no mesmo dia</a:t>
            </a:r>
            <a:r>
              <a:rPr lang="pt-PT" dirty="0"/>
              <a:t> e os resultados serão apresentados até 29 de março.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46D246D-4EE9-B144-BD64-D23F892EE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07" y="3546988"/>
            <a:ext cx="2630240" cy="2945214"/>
          </a:xfrm>
          <a:prstGeom prst="rect">
            <a:avLst/>
          </a:prstGeom>
        </p:spPr>
      </p:pic>
      <p:sp>
        <p:nvSpPr>
          <p:cNvPr id="6" name="Marcador de Posição de Conteúdo 2">
            <a:extLst>
              <a:ext uri="{FF2B5EF4-FFF2-40B4-BE49-F238E27FC236}">
                <a16:creationId xmlns:a16="http://schemas.microsoft.com/office/drawing/2014/main" id="{B884E926-E727-8B49-9FFD-5ECE4172DD86}"/>
              </a:ext>
            </a:extLst>
          </p:cNvPr>
          <p:cNvSpPr txBox="1">
            <a:spLocks/>
          </p:cNvSpPr>
          <p:nvPr/>
        </p:nvSpPr>
        <p:spPr>
          <a:xfrm>
            <a:off x="1185741" y="1268760"/>
            <a:ext cx="6840760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58366" indent="-258366" algn="l" defTabSz="685800" rtl="0" eaLnBrk="1" latinLnBrk="0" hangingPunct="1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965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441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823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6299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75104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4028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670048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01752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000"/>
              </a:spcAft>
            </a:pPr>
            <a:r>
              <a:rPr lang="pt-PT" dirty="0"/>
              <a:t>A </a:t>
            </a:r>
            <a:r>
              <a:rPr lang="pt-PT" b="1" dirty="0"/>
              <a:t>votação</a:t>
            </a:r>
            <a:r>
              <a:rPr lang="pt-PT" dirty="0"/>
              <a:t> realizar-se-á no dia 22 de março.</a:t>
            </a:r>
          </a:p>
          <a:p>
            <a:pPr algn="just">
              <a:spcAft>
                <a:spcPts val="1000"/>
              </a:spcAft>
            </a:pPr>
            <a:r>
              <a:rPr lang="pt-PT" dirty="0"/>
              <a:t>Para a votação, será nomeada, pelo Conselho Geral do agrupamento, uma comissão eleitoral composta por um professor e um conjunto de estudantes que possam assegurar o regular funcionamento das mesas de voto.</a:t>
            </a:r>
          </a:p>
          <a:p>
            <a:pPr algn="just">
              <a:spcAft>
                <a:spcPts val="1000"/>
              </a:spcAft>
            </a:pPr>
            <a:r>
              <a:rPr lang="pt-PT" dirty="0"/>
              <a:t>As </a:t>
            </a:r>
            <a:r>
              <a:rPr lang="pt-PT" b="1" dirty="0"/>
              <a:t>mesas de voto </a:t>
            </a:r>
            <a:r>
              <a:rPr lang="pt-PT" dirty="0"/>
              <a:t>serão colocadas na </a:t>
            </a:r>
            <a:r>
              <a:rPr lang="pt-PT" b="1" dirty="0"/>
              <a:t>Sala de Convívio</a:t>
            </a:r>
            <a:r>
              <a:rPr lang="pt-PT" dirty="0"/>
              <a:t>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768AD3A-37D5-9445-9675-9006AD643C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692696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5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D6398683-D6D7-7148-9834-CD4069A32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516" y="4915897"/>
            <a:ext cx="424188" cy="424188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5A56CB1C-7315-2249-A5C4-5299BA5E349D}"/>
              </a:ext>
            </a:extLst>
          </p:cNvPr>
          <p:cNvSpPr/>
          <p:nvPr/>
        </p:nvSpPr>
        <p:spPr>
          <a:xfrm>
            <a:off x="1658704" y="4926086"/>
            <a:ext cx="4408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 err="1"/>
              <a:t>alunosparticipativo@cegodomaio.org</a:t>
            </a:r>
            <a:endParaRPr lang="pt-PT" sz="2000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62E7D5B-2869-6F42-A1EB-8E467D9A46FC}"/>
              </a:ext>
            </a:extLst>
          </p:cNvPr>
          <p:cNvSpPr/>
          <p:nvPr/>
        </p:nvSpPr>
        <p:spPr>
          <a:xfrm>
            <a:off x="1603434" y="6093296"/>
            <a:ext cx="3113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2000" dirty="0"/>
              <a:t>Despacho  nº 436-A/2017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40EB00E-650D-6046-B3B2-E4573D8741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085" y="5501325"/>
            <a:ext cx="419239" cy="419239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27E87D87-2B91-9342-B7BF-015D6387737D}"/>
              </a:ext>
            </a:extLst>
          </p:cNvPr>
          <p:cNvSpPr/>
          <p:nvPr/>
        </p:nvSpPr>
        <p:spPr>
          <a:xfrm>
            <a:off x="1641324" y="5509875"/>
            <a:ext cx="22383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 err="1"/>
              <a:t>www.opescolas.pt</a:t>
            </a:r>
            <a:endParaRPr lang="pt-PT" sz="2000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3E63580-9961-814A-95F3-F39A8BFE4F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370" y="6083732"/>
            <a:ext cx="448334" cy="419239"/>
          </a:xfrm>
          <a:prstGeom prst="rect">
            <a:avLst/>
          </a:prstGeom>
        </p:spPr>
      </p:pic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889CC204-1650-7D46-967C-0D4B18A470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32568"/>
              </p:ext>
            </p:extLst>
          </p:nvPr>
        </p:nvGraphicFramePr>
        <p:xfrm>
          <a:off x="971600" y="294986"/>
          <a:ext cx="7272808" cy="443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28BAC1A-468A-204A-A067-39C09A275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128BAC1A-468A-204A-A067-39C09A275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A71A5DC-DC4A-114D-99E6-976483EAB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graphicEl>
                                              <a:dgm id="{1A71A5DC-DC4A-114D-99E6-976483EAB4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8CB02E8-AB62-B048-A426-131F1A405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A8CB02E8-AB62-B048-A426-131F1A405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77D22C4-DE13-DF44-A689-0CFEB4563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graphicEl>
                                              <a:dgm id="{177D22C4-DE13-DF44-A689-0CFEB4563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CD1F261-E67D-AA4B-BCBF-C87EAC480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graphicEl>
                                              <a:dgm id="{ECD1F261-E67D-AA4B-BCBF-C87EAC480E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CFDF5B7-6404-FA4D-B06D-6393CA0CD1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graphicEl>
                                              <a:dgm id="{7CFDF5B7-6404-FA4D-B06D-6393CA0CD1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6ECA26C-AECE-4749-BC76-39471E7E0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graphicEl>
                                              <a:dgm id="{76ECA26C-AECE-4749-BC76-39471E7E0C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12BD306-598A-324F-A7D3-68A43334E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graphicEl>
                                              <a:dgm id="{C12BD306-598A-324F-A7D3-68A43334E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BAC5735-0736-DC49-B264-8F6154F52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graphicEl>
                                              <a:dgm id="{9BAC5735-0736-DC49-B264-8F6154F52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42D5250-FC77-FA4A-ACAF-C1DE88A87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graphicEl>
                                              <a:dgm id="{C42D5250-FC77-FA4A-ACAF-C1DE88A879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C957086-A940-4E4C-8757-B69FF3B8B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graphicEl>
                                              <a:dgm id="{6C957086-A940-4E4C-8757-B69FF3B8B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D472716-343A-4C43-B931-5AB173D5D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graphicEl>
                                              <a:dgm id="{8D472716-343A-4C43-B931-5AB173D5D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0A9AA3D-A3A8-5C46-A974-3090A9A6C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graphicEl>
                                              <a:dgm id="{60A9AA3D-A3A8-5C46-A974-3090A9A6C7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CFE9E31-D44D-6743-BFF7-FDB9C906D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graphicEl>
                                              <a:dgm id="{DCFE9E31-D44D-6743-BFF7-FDB9C906DD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4087F16-F210-3543-BA14-F3801DB80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>
                                            <p:graphicEl>
                                              <a:dgm id="{44087F16-F210-3543-BA14-F3801DB800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C00ACC3-C55C-1649-8CE3-3B33A6C30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>
                                            <p:graphicEl>
                                              <a:dgm id="{FC00ACC3-C55C-1649-8CE3-3B33A6C308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Graphic spid="12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AC27485-F668-F242-95F9-75660BD973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3434138"/>
              </p:ext>
            </p:extLst>
          </p:nvPr>
        </p:nvGraphicFramePr>
        <p:xfrm>
          <a:off x="0" y="188640"/>
          <a:ext cx="914400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297768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B1CD02B-AC98-C24A-AF8F-72535D070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333" y="767595"/>
            <a:ext cx="5878011" cy="861205"/>
          </a:xfrm>
        </p:spPr>
        <p:txBody>
          <a:bodyPr>
            <a:normAutofit/>
          </a:bodyPr>
          <a:lstStyle/>
          <a:p>
            <a:pPr algn="l"/>
            <a:r>
              <a:rPr lang="pt-PT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OBJETIVOS PRINCIPAIS:</a:t>
            </a:r>
          </a:p>
        </p:txBody>
      </p:sp>
      <p:sp>
        <p:nvSpPr>
          <p:cNvPr id="2" name="Marcador de Posição de Conteúdo 1">
            <a:extLst>
              <a:ext uri="{FF2B5EF4-FFF2-40B4-BE49-F238E27FC236}">
                <a16:creationId xmlns:a16="http://schemas.microsoft.com/office/drawing/2014/main" id="{4B1D2E96-62B8-CF47-AE65-C09DEF7B9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597254"/>
            <a:ext cx="7272808" cy="4640058"/>
          </a:xfrm>
        </p:spPr>
        <p:txBody>
          <a:bodyPr>
            <a:normAutofit/>
          </a:bodyPr>
          <a:lstStyle/>
          <a:p>
            <a:r>
              <a:rPr lang="pt-PT" b="1" u="sng" dirty="0">
                <a:uFill>
                  <a:solidFill>
                    <a:srgbClr val="FFFF00"/>
                  </a:solidFill>
                </a:uFill>
              </a:rPr>
              <a:t>Estimular a participação democrática dos estudantes</a:t>
            </a:r>
            <a:r>
              <a:rPr lang="pt-PT" dirty="0"/>
              <a:t>, valorizando as suas opiniões e a sua capacidade argumentativa, de reflexão e de mobilização coletiva, assim como o conhecimento prático de alguns mecanismos básicos da vida democrática.</a:t>
            </a:r>
          </a:p>
          <a:p>
            <a:r>
              <a:rPr lang="pt-PT" b="1" u="sng" dirty="0">
                <a:uFill>
                  <a:solidFill>
                    <a:srgbClr val="FFFF00"/>
                  </a:solidFill>
                </a:uFill>
              </a:rPr>
              <a:t>Permitir o conhecimento do mecanismo de voto</a:t>
            </a:r>
            <a:r>
              <a:rPr lang="pt-PT" u="sng" dirty="0">
                <a:uFill>
                  <a:solidFill>
                    <a:srgbClr val="FFFF00"/>
                  </a:solidFill>
                </a:uFill>
              </a:rPr>
              <a:t>.</a:t>
            </a:r>
          </a:p>
          <a:p>
            <a:r>
              <a:rPr lang="pt-PT" b="1" u="sng" dirty="0">
                <a:uFill>
                  <a:solidFill>
                    <a:srgbClr val="FFFF00"/>
                  </a:solidFill>
                </a:uFill>
              </a:rPr>
              <a:t>Combater o défice de confiança e o afastamento dos cidadãos</a:t>
            </a:r>
            <a:r>
              <a:rPr lang="pt-PT" dirty="0"/>
              <a:t>, sobretudo os mais jovens, relativamente às instituições democráticas.</a:t>
            </a:r>
          </a:p>
          <a:p>
            <a:r>
              <a:rPr lang="pt-PT" b="1" u="sng" dirty="0">
                <a:uFill>
                  <a:solidFill>
                    <a:srgbClr val="FFFF00"/>
                  </a:solidFill>
                </a:uFill>
              </a:rPr>
              <a:t>Reforçar a gestão democrática das escolas</a:t>
            </a:r>
            <a:r>
              <a:rPr lang="pt-PT" dirty="0"/>
              <a:t>, estimulando a participação dos estudantes.</a:t>
            </a:r>
          </a:p>
          <a:p>
            <a:r>
              <a:rPr lang="pt-PT" b="1" u="sng" dirty="0">
                <a:uFill>
                  <a:solidFill>
                    <a:srgbClr val="FFFF00"/>
                  </a:solidFill>
                </a:uFill>
              </a:rPr>
              <a:t>Contribuir para as comemorações do Dia do Estudante</a:t>
            </a:r>
            <a:r>
              <a:rPr lang="pt-PT" u="sng" dirty="0">
                <a:uFill>
                  <a:solidFill>
                    <a:srgbClr val="FFFF00"/>
                  </a:solidFill>
                </a:uFill>
              </a:rPr>
              <a:t>.</a:t>
            </a:r>
          </a:p>
          <a:p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BDBFAD5-3CDC-8548-AC75-235E39D04DD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41333">
            <a:off x="7235934" y="4558608"/>
            <a:ext cx="2063842" cy="231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1699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C7D2CA33-92CB-5446-96C4-4CFFB55B09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327972"/>
              </a:clrFrom>
              <a:clrTo>
                <a:srgbClr val="327972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" y="4873925"/>
            <a:ext cx="3506986" cy="1968930"/>
          </a:xfrm>
          <a:prstGeom prst="rect">
            <a:avLst/>
          </a:prstGeom>
        </p:spPr>
      </p:pic>
      <p:sp>
        <p:nvSpPr>
          <p:cNvPr id="12" name="Título 11">
            <a:extLst>
              <a:ext uri="{FF2B5EF4-FFF2-40B4-BE49-F238E27FC236}">
                <a16:creationId xmlns:a16="http://schemas.microsoft.com/office/drawing/2014/main" id="{B6213EB0-B126-7447-97F4-14A5E37AE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9" y="764705"/>
            <a:ext cx="6075640" cy="792088"/>
          </a:xfrm>
        </p:spPr>
        <p:txBody>
          <a:bodyPr>
            <a:normAutofit/>
          </a:bodyPr>
          <a:lstStyle/>
          <a:p>
            <a:pPr algn="l"/>
            <a:r>
              <a:rPr lang="pt-PT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DADOS NACIONAIS OPE 2016/17</a:t>
            </a:r>
          </a:p>
        </p:txBody>
      </p:sp>
      <p:sp>
        <p:nvSpPr>
          <p:cNvPr id="13" name="Marcador de Posição de Conteúdo 12">
            <a:extLst>
              <a:ext uri="{FF2B5EF4-FFF2-40B4-BE49-F238E27FC236}">
                <a16:creationId xmlns:a16="http://schemas.microsoft.com/office/drawing/2014/main" id="{A165E056-0216-FC45-BAFE-AF6F068CE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628" y="1412776"/>
            <a:ext cx="6696744" cy="4680520"/>
          </a:xfrm>
        </p:spPr>
        <p:txBody>
          <a:bodyPr>
            <a:normAutofit fontScale="92500"/>
          </a:bodyPr>
          <a:lstStyle/>
          <a:p>
            <a:r>
              <a:rPr lang="pt-PT" sz="2400" b="1" dirty="0">
                <a:solidFill>
                  <a:schemeClr val="accent1"/>
                </a:solidFill>
              </a:rPr>
              <a:t>93%</a:t>
            </a:r>
            <a:r>
              <a:rPr lang="pt-PT" sz="2000" b="1" dirty="0"/>
              <a:t> </a:t>
            </a:r>
            <a:r>
              <a:rPr lang="pt-PT" sz="2000" dirty="0"/>
              <a:t>das escolas participou no OPE</a:t>
            </a:r>
          </a:p>
          <a:p>
            <a:r>
              <a:rPr lang="pt-PT" sz="2400" b="1" dirty="0">
                <a:solidFill>
                  <a:schemeClr val="accent1"/>
                </a:solidFill>
              </a:rPr>
              <a:t>85% </a:t>
            </a:r>
            <a:r>
              <a:rPr lang="pt-PT" sz="2000" dirty="0"/>
              <a:t>das escolas divulgou o projeto através de cartazes e panfletos</a:t>
            </a:r>
          </a:p>
          <a:p>
            <a:r>
              <a:rPr lang="pt-PT" sz="2400" b="1" dirty="0">
                <a:solidFill>
                  <a:schemeClr val="accent1"/>
                </a:solidFill>
              </a:rPr>
              <a:t>74% </a:t>
            </a:r>
            <a:r>
              <a:rPr lang="pt-PT" sz="2000" dirty="0"/>
              <a:t>das escolas divulgou o OPE no site e redes sociais</a:t>
            </a:r>
          </a:p>
          <a:p>
            <a:r>
              <a:rPr lang="pt-PT" sz="2400" b="1" dirty="0">
                <a:solidFill>
                  <a:schemeClr val="accent1"/>
                </a:solidFill>
              </a:rPr>
              <a:t>64% </a:t>
            </a:r>
            <a:r>
              <a:rPr lang="pt-PT" sz="2000" dirty="0"/>
              <a:t>organizou debates</a:t>
            </a:r>
          </a:p>
          <a:p>
            <a:r>
              <a:rPr lang="pt-PT" sz="2400" b="1" dirty="0">
                <a:solidFill>
                  <a:schemeClr val="accent1"/>
                </a:solidFill>
              </a:rPr>
              <a:t>4731</a:t>
            </a:r>
            <a:r>
              <a:rPr lang="pt-PT" sz="2000" b="1" dirty="0"/>
              <a:t> </a:t>
            </a:r>
            <a:r>
              <a:rPr lang="pt-PT" sz="2000" dirty="0"/>
              <a:t>de propostas entregues pelos alunos</a:t>
            </a:r>
          </a:p>
          <a:p>
            <a:r>
              <a:rPr lang="pt-PT" sz="2400" b="1" dirty="0">
                <a:solidFill>
                  <a:schemeClr val="accent1"/>
                </a:solidFill>
              </a:rPr>
              <a:t>221 mil </a:t>
            </a:r>
            <a:r>
              <a:rPr lang="pt-PT" sz="2000" dirty="0"/>
              <a:t>alunos foram votar, muitos deles pela primeira vez na vida</a:t>
            </a:r>
          </a:p>
          <a:p>
            <a:r>
              <a:rPr lang="pt-PT" sz="2400" b="1" dirty="0">
                <a:solidFill>
                  <a:schemeClr val="accent1"/>
                </a:solidFill>
              </a:rPr>
              <a:t>meio milhão </a:t>
            </a:r>
            <a:r>
              <a:rPr lang="pt-PT" sz="2000" dirty="0"/>
              <a:t>de alunos foi abrangido pelo OPE</a:t>
            </a:r>
          </a:p>
        </p:txBody>
      </p:sp>
    </p:spTree>
    <p:extLst>
      <p:ext uri="{BB962C8B-B14F-4D97-AF65-F5344CB8AC3E}">
        <p14:creationId xmlns:p14="http://schemas.microsoft.com/office/powerpoint/2010/main" val="64874724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F299AF-9A86-D04F-9B23-A9C2F4518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9" y="764705"/>
            <a:ext cx="6075640" cy="504055"/>
          </a:xfrm>
        </p:spPr>
        <p:txBody>
          <a:bodyPr/>
          <a:lstStyle/>
          <a:p>
            <a:pPr algn="l"/>
            <a:r>
              <a:rPr lang="pt-PT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DADOS DA NOSSA ESCOLA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2ECDFDF-72D2-B341-A497-22B0A8DC51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327972"/>
              </a:clrFrom>
              <a:clrTo>
                <a:srgbClr val="327972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" y="4873925"/>
            <a:ext cx="3506986" cy="1968930"/>
          </a:xfrm>
          <a:prstGeom prst="rect">
            <a:avLst/>
          </a:prstGeom>
        </p:spPr>
      </p:pic>
      <p:sp>
        <p:nvSpPr>
          <p:cNvPr id="5" name="Marcador de Posição de Conteúdo 12">
            <a:extLst>
              <a:ext uri="{FF2B5EF4-FFF2-40B4-BE49-F238E27FC236}">
                <a16:creationId xmlns:a16="http://schemas.microsoft.com/office/drawing/2014/main" id="{40CAC553-5943-AC4E-982C-EA4B4A921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628" y="1412776"/>
            <a:ext cx="6696744" cy="3960440"/>
          </a:xfrm>
        </p:spPr>
        <p:txBody>
          <a:bodyPr>
            <a:normAutofit/>
          </a:bodyPr>
          <a:lstStyle/>
          <a:p>
            <a:r>
              <a:rPr lang="pt-PT" sz="2400" b="1" dirty="0">
                <a:solidFill>
                  <a:schemeClr val="accent1"/>
                </a:solidFill>
                <a:ea typeface="Yu Gothic UI Light" panose="020B0300000000000000" pitchFamily="34" charset="-128"/>
              </a:rPr>
              <a:t>1 </a:t>
            </a:r>
            <a:r>
              <a:rPr lang="pt-PT" sz="2000" dirty="0">
                <a:ea typeface="Yu Gothic UI Light" panose="020B0300000000000000" pitchFamily="34" charset="-128"/>
              </a:rPr>
              <a:t>cartaz de divulgação foi criado.</a:t>
            </a:r>
            <a:endParaRPr lang="pt-PT" sz="2000" b="1" dirty="0">
              <a:solidFill>
                <a:schemeClr val="accent1"/>
              </a:solidFill>
              <a:ea typeface="Yu Gothic UI Light" panose="020B0300000000000000" pitchFamily="34" charset="-128"/>
            </a:endParaRPr>
          </a:p>
          <a:p>
            <a:r>
              <a:rPr lang="pt-PT" sz="2400" b="1" dirty="0">
                <a:solidFill>
                  <a:schemeClr val="accent1"/>
                </a:solidFill>
                <a:ea typeface="Yu Gothic UI Light" panose="020B0300000000000000" pitchFamily="34" charset="-128"/>
              </a:rPr>
              <a:t>1 </a:t>
            </a:r>
            <a:r>
              <a:rPr lang="pt-PT" sz="2000" dirty="0">
                <a:ea typeface="Yu Gothic UI Light" panose="020B0300000000000000" pitchFamily="34" charset="-128"/>
              </a:rPr>
              <a:t>sessão de esclarecimento à comunidade escolar foi realizada.</a:t>
            </a:r>
          </a:p>
          <a:p>
            <a:r>
              <a:rPr lang="pt-PT" sz="2400" b="1" dirty="0">
                <a:solidFill>
                  <a:schemeClr val="accent1"/>
                </a:solidFill>
                <a:ea typeface="Yu Gothic UI Light" panose="020B0300000000000000" pitchFamily="34" charset="-128"/>
              </a:rPr>
              <a:t>2</a:t>
            </a:r>
            <a:r>
              <a:rPr lang="pt-PT" sz="2000" dirty="0">
                <a:ea typeface="Yu Gothic UI Light" panose="020B0300000000000000" pitchFamily="34" charset="-128"/>
              </a:rPr>
              <a:t> propostas foram apresentadas.</a:t>
            </a:r>
          </a:p>
          <a:p>
            <a:r>
              <a:rPr lang="pt-PT" sz="2400" b="1" dirty="0">
                <a:solidFill>
                  <a:schemeClr val="accent1"/>
                </a:solidFill>
                <a:ea typeface="Yu Gothic UI Light" panose="020B0300000000000000" pitchFamily="34" charset="-128"/>
              </a:rPr>
              <a:t>1 </a:t>
            </a:r>
            <a:r>
              <a:rPr lang="pt-PT" sz="2000" dirty="0">
                <a:ea typeface="Yu Gothic UI Light" panose="020B0300000000000000" pitchFamily="34" charset="-128"/>
              </a:rPr>
              <a:t>debate das propostas foi organizado.</a:t>
            </a:r>
          </a:p>
          <a:p>
            <a:r>
              <a:rPr lang="pt-PT" sz="2400" b="1" dirty="0">
                <a:solidFill>
                  <a:schemeClr val="accent1"/>
                </a:solidFill>
                <a:ea typeface="Yu Gothic UI Light" panose="020B0300000000000000" pitchFamily="34" charset="-128"/>
              </a:rPr>
              <a:t>204</a:t>
            </a:r>
            <a:r>
              <a:rPr lang="pt-PT" sz="2000" dirty="0">
                <a:ea typeface="Yu Gothic UI Light" panose="020B0300000000000000" pitchFamily="34" charset="-128"/>
              </a:rPr>
              <a:t> alunos votaram na sua proposta preferida.</a:t>
            </a:r>
          </a:p>
          <a:p>
            <a:r>
              <a:rPr lang="pt-PT" sz="2400" b="1" dirty="0">
                <a:solidFill>
                  <a:schemeClr val="accent1"/>
                </a:solidFill>
                <a:ea typeface="Yu Gothic UI Light" panose="020B0300000000000000" pitchFamily="34" charset="-128"/>
              </a:rPr>
              <a:t>37% </a:t>
            </a:r>
            <a:r>
              <a:rPr lang="pt-PT" sz="2000" dirty="0">
                <a:ea typeface="Yu Gothic UI Light" panose="020B0300000000000000" pitchFamily="34" charset="-128"/>
              </a:rPr>
              <a:t>dos alunos abstiveram-se de votar.</a:t>
            </a:r>
            <a:r>
              <a:rPr lang="pt-PT" sz="2000" dirty="0"/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332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F021C44-F95A-9549-82FD-F8E93F75C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9" y="764705"/>
            <a:ext cx="6075640" cy="648072"/>
          </a:xfrm>
        </p:spPr>
        <p:txBody>
          <a:bodyPr>
            <a:normAutofit/>
          </a:bodyPr>
          <a:lstStyle/>
          <a:p>
            <a:pPr algn="l"/>
            <a:r>
              <a:rPr lang="pt-PT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DEMOS VOZ AOS ALUNOS…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2786495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3399826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522961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F021C44-F95A-9549-82FD-F8E93F75C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9" y="764705"/>
            <a:ext cx="6075640" cy="648072"/>
          </a:xfrm>
        </p:spPr>
        <p:txBody>
          <a:bodyPr>
            <a:normAutofit/>
          </a:bodyPr>
          <a:lstStyle/>
          <a:p>
            <a:pPr algn="l"/>
            <a:r>
              <a:rPr lang="pt-PT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DEMOS VOZ AOS ALUNOS…</a:t>
            </a:r>
          </a:p>
        </p:txBody>
      </p:sp>
      <p:pic>
        <p:nvPicPr>
          <p:cNvPr id="6" name="Imagem 5" descr="K:\Orçamento participativo\Orçamento Participativo (fotos)\20170324_110411.jpg">
            <a:extLst>
              <a:ext uri="{FF2B5EF4-FFF2-40B4-BE49-F238E27FC236}">
                <a16:creationId xmlns:a16="http://schemas.microsoft.com/office/drawing/2014/main" id="{256D7448-1631-7E4B-A27A-CC6CC00E11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1352" y="1844824"/>
            <a:ext cx="3528392" cy="19861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m 7" descr="K:\Orçamento participativo\Orçamento Participativo (fotos)\20170324_121446.jpg">
            <a:extLst>
              <a:ext uri="{FF2B5EF4-FFF2-40B4-BE49-F238E27FC236}">
                <a16:creationId xmlns:a16="http://schemas.microsoft.com/office/drawing/2014/main" id="{2AEFD48E-64E3-384B-95EB-94BF4C1A83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1352" y="3934014"/>
            <a:ext cx="3528392" cy="2066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m 9" descr="K:\Orçamento participativo\Orçamento Participativo (fotos)\20170324_111020.jpg">
            <a:extLst>
              <a:ext uri="{FF2B5EF4-FFF2-40B4-BE49-F238E27FC236}">
                <a16:creationId xmlns:a16="http://schemas.microsoft.com/office/drawing/2014/main" id="{ED282970-A4C5-CB4B-BB51-919C09F1ACC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5189" y="1844824"/>
            <a:ext cx="2346579" cy="4175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522961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F021C44-F95A-9549-82FD-F8E93F75C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9" y="764705"/>
            <a:ext cx="6075640" cy="648072"/>
          </a:xfrm>
        </p:spPr>
        <p:txBody>
          <a:bodyPr>
            <a:normAutofit/>
          </a:bodyPr>
          <a:lstStyle/>
          <a:p>
            <a:pPr algn="l"/>
            <a:r>
              <a:rPr lang="pt-PT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DEMOS VOZ AOS ALUNOS…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7F021C44-F95A-9549-82FD-F8E93F75CE3C}"/>
              </a:ext>
            </a:extLst>
          </p:cNvPr>
          <p:cNvSpPr txBox="1">
            <a:spLocks/>
          </p:cNvSpPr>
          <p:nvPr/>
        </p:nvSpPr>
        <p:spPr>
          <a:xfrm>
            <a:off x="971600" y="5517232"/>
            <a:ext cx="7344816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… </a:t>
            </a:r>
            <a:r>
              <a:rPr kumimoji="0" lang="pt-PT" sz="28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 A</a:t>
            </a:r>
            <a:r>
              <a:rPr kumimoji="0" lang="pt-PT" sz="2800" b="1" i="0" u="none" strike="noStrike" kern="1200" cap="none" spc="0" normalizeH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SALA DE CONVÍVIO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GANHOU UM NOVO ROSTO</a:t>
            </a:r>
            <a:r>
              <a:rPr kumimoji="0" lang="pt-PT" sz="28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!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900" dirty="0">
              <a:ln w="18415" cmpd="sng">
                <a:noFill/>
                <a:prstDash val="solid"/>
              </a:ln>
              <a:latin typeface="+mj-lt"/>
              <a:ea typeface="+mj-ea"/>
              <a:cs typeface="+mj-cs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>
                <a:ln w="18415" cmpd="sng">
                  <a:noFill/>
                  <a:prstDash val="solid"/>
                </a:ln>
                <a:latin typeface="+mj-lt"/>
                <a:ea typeface="+mj-ea"/>
                <a:cs typeface="+mj-cs"/>
              </a:rPr>
              <a:t>(PROPOSTA B)</a:t>
            </a:r>
            <a:endParaRPr kumimoji="0" lang="pt-PT" i="0" u="none" strike="noStrike" kern="1200" normalizeH="0" baseline="0" noProof="0" dirty="0">
              <a:ln w="18415" cmpd="sng">
                <a:noFill/>
                <a:prstDash val="solid"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60CBC10-524E-E14B-A72D-D14C74C64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99" y="1463870"/>
            <a:ext cx="32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E9B053F-A220-E74C-9A37-3CA2A6DF6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3492190"/>
            <a:ext cx="320000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D43ED58-A33E-5144-865F-1A2A0DB2F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63870"/>
            <a:ext cx="32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810A673-770A-8749-BF51-FBF2BE1AE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99" y="3488912"/>
            <a:ext cx="32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522961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178050"/>
              </p:ext>
            </p:extLst>
          </p:nvPr>
        </p:nvGraphicFramePr>
        <p:xfrm>
          <a:off x="971600" y="260648"/>
          <a:ext cx="7308812" cy="6093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F7CBEAF1-D8A2-B34D-B7E9-0F2B73DE0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764705"/>
            <a:ext cx="5878011" cy="648072"/>
          </a:xfrm>
        </p:spPr>
        <p:txBody>
          <a:bodyPr>
            <a:noAutofit/>
          </a:bodyPr>
          <a:lstStyle/>
          <a:p>
            <a:pPr algn="l"/>
            <a:r>
              <a:rPr lang="pt-PT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ETAPAS E PRAZOS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71600" y="6084585"/>
            <a:ext cx="316835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Execução da medida</a:t>
            </a:r>
          </a:p>
          <a:p>
            <a:pPr algn="ctr"/>
            <a:r>
              <a:rPr lang="pt-PT" sz="1600" dirty="0">
                <a:solidFill>
                  <a:prstClr val="black"/>
                </a:solidFill>
              </a:rPr>
              <a:t>Até final do ano civil</a:t>
            </a:r>
            <a:endParaRPr lang="pt-PT" sz="1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971600" y="5373216"/>
            <a:ext cx="316835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Planeamento da execução</a:t>
            </a:r>
          </a:p>
          <a:p>
            <a:pPr algn="ctr"/>
            <a:r>
              <a:rPr lang="pt-PT" sz="1600" dirty="0">
                <a:solidFill>
                  <a:prstClr val="black"/>
                </a:solidFill>
              </a:rPr>
              <a:t>Até final do mês de maio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B3C78E2-1447-D945-9F20-27B7E329CB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184" y="2708920"/>
            <a:ext cx="810000" cy="540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81EEE76-F812-C140-B3CB-4744F96782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693" y="4149128"/>
            <a:ext cx="432000" cy="432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DD1ACF0-59A5-D848-8BB8-6095B54289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160" y="4653088"/>
            <a:ext cx="540000" cy="540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F1B179B-2287-C742-B2F3-8E08DAEF34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388" y="4221088"/>
            <a:ext cx="540000" cy="54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257537-E67E-4599-9AC6-7652F8E2A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04257537-E67E-4599-9AC6-7652F8E2A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CF654E-277C-49F1-95E5-D921133A2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dgm id="{38CF654E-277C-49F1-95E5-D921133A2A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1E274D-3556-4E11-833E-2A460E659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1F1E274D-3556-4E11-833E-2A460E659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469F64-E1ED-45F9-8958-A29604F0B5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F7469F64-E1ED-45F9-8958-A29604F0B5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2EC6BB-83E0-4421-8213-B35B44920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3B2EC6BB-83E0-4421-8213-B35B44920B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514CCD-9EF3-4F73-A83F-629603B8C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83514CCD-9EF3-4F73-A83F-629603B8C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7BB450-FEBC-487C-B232-0EA33FCBE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777BB450-FEBC-487C-B232-0EA33FCBEA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8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{06340EE0-B561-2548-B6E5-06DAEC76751D}tf16401378</Template>
  <TotalTime>680</TotalTime>
  <Words>858</Words>
  <Application>Microsoft Macintosh PowerPoint</Application>
  <PresentationFormat>Apresentação no Ecrã (4:3)</PresentationFormat>
  <Paragraphs>83</Paragraphs>
  <Slides>14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MS Shell Dlg 2</vt:lpstr>
      <vt:lpstr>Wingdings</vt:lpstr>
      <vt:lpstr>Wingdings 3</vt:lpstr>
      <vt:lpstr>Yu Gothic UI Light</vt:lpstr>
      <vt:lpstr>Madison</vt:lpstr>
      <vt:lpstr>Orçamento Participativo das Escolas</vt:lpstr>
      <vt:lpstr>Apresentação do PowerPoint</vt:lpstr>
      <vt:lpstr>OBJETIVOS PRINCIPAIS:</vt:lpstr>
      <vt:lpstr>DADOS NACIONAIS OPE 2016/17</vt:lpstr>
      <vt:lpstr>DADOS DA NOSSA ESCOLA</vt:lpstr>
      <vt:lpstr>DEMOS VOZ AOS ALUNOS…</vt:lpstr>
      <vt:lpstr>DEMOS VOZ AOS ALUNOS…</vt:lpstr>
      <vt:lpstr>DEMOS VOZ AOS ALUNOS…</vt:lpstr>
      <vt:lpstr>ETAPAS E PRAZOS</vt:lpstr>
      <vt:lpstr>PROPOSTAS</vt:lpstr>
      <vt:lpstr>VALIDAÇÃO DAS PROPOSTAS</vt:lpstr>
      <vt:lpstr>DIVULGAÇÃO</vt:lpstr>
      <vt:lpstr>VOTAÇÃO</vt:lpstr>
      <vt:lpstr>Apresentação do PowerPoint</vt:lpstr>
    </vt:vector>
  </TitlesOfParts>
  <Company>M. E. - GEPE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akhunksdgth</dc:creator>
  <cp:lastModifiedBy>Maria Inês Ribeiro Tavares Ferreira</cp:lastModifiedBy>
  <cp:revision>91</cp:revision>
  <dcterms:created xsi:type="dcterms:W3CDTF">2017-01-23T16:49:01Z</dcterms:created>
  <dcterms:modified xsi:type="dcterms:W3CDTF">2018-01-24T15:12:46Z</dcterms:modified>
</cp:coreProperties>
</file>